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4">
  <p:sldMasterIdLst>
    <p:sldMasterId id="2147483666" r:id="rId1"/>
  </p:sldMasterIdLst>
  <p:notesMasterIdLst>
    <p:notesMasterId r:id="rId31"/>
  </p:notesMasterIdLst>
  <p:handoutMasterIdLst>
    <p:handoutMasterId r:id="rId32"/>
  </p:handoutMasterIdLst>
  <p:sldIdLst>
    <p:sldId id="406" r:id="rId2"/>
    <p:sldId id="394" r:id="rId3"/>
    <p:sldId id="413" r:id="rId4"/>
    <p:sldId id="396" r:id="rId5"/>
    <p:sldId id="408" r:id="rId6"/>
    <p:sldId id="400" r:id="rId7"/>
    <p:sldId id="395" r:id="rId8"/>
    <p:sldId id="414" r:id="rId9"/>
    <p:sldId id="360" r:id="rId10"/>
    <p:sldId id="429" r:id="rId11"/>
    <p:sldId id="428" r:id="rId12"/>
    <p:sldId id="430" r:id="rId13"/>
    <p:sldId id="431" r:id="rId14"/>
    <p:sldId id="432" r:id="rId15"/>
    <p:sldId id="417" r:id="rId16"/>
    <p:sldId id="410" r:id="rId17"/>
    <p:sldId id="421" r:id="rId18"/>
    <p:sldId id="384" r:id="rId19"/>
    <p:sldId id="418" r:id="rId20"/>
    <p:sldId id="355" r:id="rId21"/>
    <p:sldId id="354" r:id="rId22"/>
    <p:sldId id="356" r:id="rId23"/>
    <p:sldId id="419" r:id="rId24"/>
    <p:sldId id="420" r:id="rId25"/>
    <p:sldId id="422" r:id="rId26"/>
    <p:sldId id="423" r:id="rId27"/>
    <p:sldId id="424" r:id="rId28"/>
    <p:sldId id="425" r:id="rId29"/>
    <p:sldId id="426"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temis Psarianou" initials="AP" lastIdx="3" clrIdx="0"/>
  <p:cmAuthor id="2" name="Dimitra Kotsokali" initials="DK" lastIdx="5" clrIdx="1"/>
  <p:cmAuthor id="3" name="Medea Triarchou" initials="MT" lastIdx="14" clrIdx="2">
    <p:extLst>
      <p:ext uri="{19B8F6BF-5375-455C-9EA6-DF929625EA0E}">
        <p15:presenceInfo xmlns:p15="http://schemas.microsoft.com/office/powerpoint/2012/main" userId="S-1-5-21-1801674531-838170752-682003330-68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21" autoAdjust="0"/>
    <p:restoredTop sz="93632"/>
  </p:normalViewPr>
  <p:slideViewPr>
    <p:cSldViewPr snapToObjects="1">
      <p:cViewPr varScale="1">
        <p:scale>
          <a:sx n="131" d="100"/>
          <a:sy n="131" d="100"/>
        </p:scale>
        <p:origin x="1936"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8-26T13:13:58.644" idx="3">
    <p:pos x="1303" y="1030"/>
    <p:text>Modernization of the network infrastructure of all the academic and research community of the country</p:text>
    <p:extLst>
      <p:ext uri="{C676402C-5697-4E1C-873F-D02D1690AC5C}">
        <p15:threadingInfo xmlns:p15="http://schemas.microsoft.com/office/powerpoint/2012/main" timeZoneBias="-180"/>
      </p:ext>
    </p:extLst>
  </p:cm>
  <p:cm authorId="3" dt="2019-08-26T13:16:08.900" idx="5">
    <p:pos x="1303" y="1166"/>
    <p:text>Εκσυγχρονισμός των δικτυακών υποδομών του συνόλου των φορέων της Ακαδημαϊκής και Ερευνητικής κοινότητας της χώρας</p:text>
    <p:extLst>
      <p:ext uri="{C676402C-5697-4E1C-873F-D02D1690AC5C}">
        <p15:threadingInfo xmlns:p15="http://schemas.microsoft.com/office/powerpoint/2012/main" timeZoneBias="-180">
          <p15:parentCm authorId="3" idx="3"/>
        </p15:threadingInfo>
      </p:ext>
    </p:extLst>
  </p:cm>
  <p:cm authorId="3" dt="2019-08-26T13:15:30.531" idx="4">
    <p:pos x="3230" y="1975"/>
    <p:text>Εθνικές ψηφιακές υποδομές για την Έρευνα</p:text>
    <p:extLst>
      <p:ext uri="{C676402C-5697-4E1C-873F-D02D1690AC5C}">
        <p15:threadingInfo xmlns:p15="http://schemas.microsoft.com/office/powerpoint/2012/main" timeZoneBias="-180"/>
      </p:ext>
    </p:extLst>
  </p:cm>
  <p:cm authorId="3" dt="2019-08-26T13:16:41.433" idx="6">
    <p:pos x="4968" y="3137"/>
    <p:text>H ελληνική ερευνητική υποδομή για τη διαχείριση και ανάλυση δεδομένων στις βιοεπιστήμες</p:text>
    <p:extLst>
      <p:ext uri="{C676402C-5697-4E1C-873F-D02D1690AC5C}">
        <p15:threadingInfo xmlns:p15="http://schemas.microsoft.com/office/powerpoint/2012/main" timeZoneBias="-180"/>
      </p:ext>
    </p:extLst>
  </p:cm>
  <p:cm authorId="3" dt="2019-08-26T13:17:25.239" idx="7">
    <p:pos x="1296" y="3826"/>
    <p:text>Υλοποίηση ευφυών και αποτελεσματικών μηχανισμών τοποθέτησης ιδεατών μηχανών και περιεκτών σε νεφοϋπολογιστικό περιβάλλον</p:text>
    <p:extLst>
      <p:ext uri="{C676402C-5697-4E1C-873F-D02D1690AC5C}">
        <p15:threadingInfo xmlns:p15="http://schemas.microsoft.com/office/powerpoint/2012/main" timeZoneBias="-180"/>
      </p:ext>
    </p:extLst>
  </p:cm>
  <p:cm authorId="3" dt="2019-08-26T13:18:00.256" idx="8">
    <p:pos x="1296" y="3962"/>
    <p:text>Implementation of intelligent and effective mechanisms for deploying virtual machines and containers in a cloud computing environment</p:text>
    <p:extLst>
      <p:ext uri="{C676402C-5697-4E1C-873F-D02D1690AC5C}">
        <p15:threadingInfo xmlns:p15="http://schemas.microsoft.com/office/powerpoint/2012/main" timeZoneBias="-180">
          <p15:parentCm authorId="3" idx="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8-26T13:18:51.659" idx="9">
    <p:pos x="5359" y="987"/>
    <p:text>Εθνική Υποδομή για τις ψηφιακές ανθρωπιστικές τέχνες και επιστήμες και για τη γλωσσική Έρευνα και Καινοτομία</p:text>
    <p:extLst>
      <p:ext uri="{C676402C-5697-4E1C-873F-D02D1690AC5C}">
        <p15:threadingInfo xmlns:p15="http://schemas.microsoft.com/office/powerpoint/2012/main" timeZoneBias="-180"/>
      </p:ext>
    </p:extLst>
  </p:cm>
  <p:cm authorId="3" dt="2019-08-26T13:19:27.083" idx="10">
    <p:pos x="5071" y="1821"/>
    <p:text>Εξοικονόμηση ενέργειας σε δημόσια Πανεπιστημιακά κτίρια με κέντρα δεδομένων</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8-26T13:21:56.733" idx="11">
    <p:pos x="5081" y="3333"/>
    <p:text>Επιχορηγούμενες ευρυζωνικές συνδέσεις στους προπτυχιακούς πρωτοετείς φοιτητές των Πανεπιστημίων, ΤΕΙ και ΑΕΑ της χώρας</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19-08-26T13:25:11.370" idx="12">
    <p:pos x="4762" y="3209"/>
    <p:text>Ηλεκτρονικές Υπηρεσίες για το Εθνικό Σύστημα Αιμοδοσίας</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C66644-EF13-B745-BE71-3567F82A9C7F}" type="datetimeFigureOut">
              <a:rPr lang="en-US" smtClean="0"/>
              <a:pPr/>
              <a:t>11/1/19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AEE949-F1B9-9B41-84D7-1A0B4FB3FCEE}" type="slidenum">
              <a:rPr lang="en-US" smtClean="0"/>
              <a:pPr/>
              <a:t>‹#›</a:t>
            </a:fld>
            <a:endParaRPr lang="en-US"/>
          </a:p>
        </p:txBody>
      </p:sp>
    </p:spTree>
    <p:extLst>
      <p:ext uri="{BB962C8B-B14F-4D97-AF65-F5344CB8AC3E}">
        <p14:creationId xmlns:p14="http://schemas.microsoft.com/office/powerpoint/2010/main" val="24686082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0DE68C-9950-9849-BE40-53E66E4A062D}" type="datetimeFigureOut">
              <a:rPr lang="en-US" smtClean="0"/>
              <a:pPr/>
              <a:t>11/1/19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CB400-E002-BF44-8BF0-91669B6EF7B0}" type="slidenum">
              <a:rPr lang="en-US" smtClean="0"/>
              <a:pPr/>
              <a:t>‹#›</a:t>
            </a:fld>
            <a:endParaRPr lang="en-US"/>
          </a:p>
        </p:txBody>
      </p:sp>
    </p:spTree>
    <p:extLst>
      <p:ext uri="{BB962C8B-B14F-4D97-AF65-F5344CB8AC3E}">
        <p14:creationId xmlns:p14="http://schemas.microsoft.com/office/powerpoint/2010/main" val="28468795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9A6070C-89C9-4F58-A62F-62E80DD77BB1}" type="slidenum">
              <a:rPr lang="en-GB"/>
              <a:pPr>
                <a:defRPr/>
              </a:pPr>
              <a:t>3</a:t>
            </a:fld>
            <a:endParaRPr lang="en-GB"/>
          </a:p>
        </p:txBody>
      </p:sp>
      <p:sp>
        <p:nvSpPr>
          <p:cNvPr id="81923" name="Rectangle 2"/>
          <p:cNvSpPr>
            <a:spLocks noGrp="1" noRot="1" noChangeAspect="1" noChangeArrowheads="1" noTextEdit="1"/>
          </p:cNvSpPr>
          <p:nvPr>
            <p:ph type="sldImg"/>
          </p:nvPr>
        </p:nvSpPr>
        <p:spPr>
          <a:xfrm>
            <a:off x="1173163" y="696913"/>
            <a:ext cx="4641850" cy="3481387"/>
          </a:xfrm>
          <a:ln/>
        </p:spPr>
      </p:sp>
      <p:sp>
        <p:nvSpPr>
          <p:cNvPr id="81924" name="Rectangle 3"/>
          <p:cNvSpPr>
            <a:spLocks noGrp="1" noChangeArrowheads="1"/>
          </p:cNvSpPr>
          <p:nvPr>
            <p:ph type="body" idx="1"/>
          </p:nvPr>
        </p:nvSpPr>
        <p:spPr>
          <a:noFill/>
          <a:ln/>
        </p:spPr>
        <p:txBody>
          <a:bodyPr/>
          <a:lstStyle/>
          <a:p>
            <a:pPr eaLnBrk="1" hangingPunct="1"/>
            <a:endParaRPr lang="el-GR"/>
          </a:p>
        </p:txBody>
      </p:sp>
    </p:spTree>
    <p:extLst>
      <p:ext uri="{BB962C8B-B14F-4D97-AF65-F5344CB8AC3E}">
        <p14:creationId xmlns:p14="http://schemas.microsoft.com/office/powerpoint/2010/main" val="4116646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cid:image014.png@01D4E570.4E9F7D40" TargetMode="External"/><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hyperlink" Target="http://www.grnet.gr/" TargetMode="External"/><Relationship Id="rId1" Type="http://schemas.openxmlformats.org/officeDocument/2006/relationships/slideMaster" Target="../slideMasters/slideMaster1.xml"/><Relationship Id="rId6" Type="http://schemas.openxmlformats.org/officeDocument/2006/relationships/image" Target="cid:image013.png@01D4E570.4E9F7D40" TargetMode="Externa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cid:image015.png@01D4E570.4E9F7D40" TargetMode="External"/><Relationship Id="rId4" Type="http://schemas.openxmlformats.org/officeDocument/2006/relationships/image" Target="cid:image012.png@01D4E570.4E9F7D40" TargetMode="External"/><Relationship Id="rId9"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cid:image012.png@01D4E570.4E9F7D40" TargetMode="External"/><Relationship Id="rId3" Type="http://schemas.openxmlformats.org/officeDocument/2006/relationships/hyperlink" Target="http://www.grnet.gr/" TargetMode="External"/><Relationship Id="rId7" Type="http://schemas.openxmlformats.org/officeDocument/2006/relationships/image" Target="cid:image014.png@01D4E570.4E9F7D40" TargetMode="External"/><Relationship Id="rId12"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4.jpg"/><Relationship Id="rId5" Type="http://schemas.openxmlformats.org/officeDocument/2006/relationships/image" Target="cid:image013.png@01D4E570.4E9F7D40" TargetMode="Externa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cid:image015.png@01D4E570.4E9F7D40"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Front COV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D39215-E27B-405D-9D10-FAFE9389C12E}"/>
              </a:ext>
            </a:extLst>
          </p:cNvPr>
          <p:cNvSpPr>
            <a:spLocks noGrp="1"/>
          </p:cNvSpPr>
          <p:nvPr>
            <p:ph type="dt" sz="half" idx="10"/>
          </p:nvPr>
        </p:nvSpPr>
        <p:spPr/>
        <p:txBody>
          <a:bodyPr/>
          <a:lstStyle/>
          <a:p>
            <a:fld id="{95F7E8FC-9D46-4BA6-AFE5-EBEDE51A7D8C}" type="datetimeFigureOut">
              <a:rPr lang="el-GR" smtClean="0"/>
              <a:t>1/11/19</a:t>
            </a:fld>
            <a:endParaRPr lang="el-GR"/>
          </a:p>
        </p:txBody>
      </p:sp>
      <p:sp>
        <p:nvSpPr>
          <p:cNvPr id="3" name="Footer Placeholder 2">
            <a:extLst>
              <a:ext uri="{FF2B5EF4-FFF2-40B4-BE49-F238E27FC236}">
                <a16:creationId xmlns:a16="http://schemas.microsoft.com/office/drawing/2014/main" id="{15655753-AF66-4F4C-BF77-DAA7B7FB4387}"/>
              </a:ext>
            </a:extLst>
          </p:cNvPr>
          <p:cNvSpPr>
            <a:spLocks noGrp="1"/>
          </p:cNvSpPr>
          <p:nvPr>
            <p:ph type="ftr" sz="quarter" idx="11"/>
          </p:nvPr>
        </p:nvSpPr>
        <p:spPr/>
        <p:txBody>
          <a:bodyPr/>
          <a:lstStyle/>
          <a:p>
            <a:endParaRPr lang="el-G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314" y="-99392"/>
            <a:ext cx="9308526" cy="5166427"/>
          </a:xfrm>
          <a:prstGeom prst="rect">
            <a:avLst/>
          </a:prstGeom>
        </p:spPr>
      </p:pic>
      <p:sp>
        <p:nvSpPr>
          <p:cNvPr id="5" name="Rectangle 4"/>
          <p:cNvSpPr/>
          <p:nvPr userDrawn="1"/>
        </p:nvSpPr>
        <p:spPr>
          <a:xfrm>
            <a:off x="-121313" y="5046984"/>
            <a:ext cx="9308526"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50CB4D0-510D-4055-8D97-2A21A9A75702}"/>
              </a:ext>
            </a:extLst>
          </p:cNvPr>
          <p:cNvPicPr>
            <a:picLocks noChangeAspect="1"/>
          </p:cNvPicPr>
          <p:nvPr userDrawn="1"/>
        </p:nvPicPr>
        <p:blipFill>
          <a:blip r:embed="rId3"/>
          <a:stretch>
            <a:fillRect/>
          </a:stretch>
        </p:blipFill>
        <p:spPr>
          <a:xfrm>
            <a:off x="2810150" y="5458403"/>
            <a:ext cx="3143250" cy="1238250"/>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61" y="6194854"/>
            <a:ext cx="1709928" cy="403879"/>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33850" y="6075807"/>
            <a:ext cx="1691640" cy="443049"/>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8561" y="5538488"/>
            <a:ext cx="1784370" cy="397100"/>
          </a:xfrm>
          <a:prstGeom prst="rect">
            <a:avLst/>
          </a:prstGeom>
        </p:spPr>
      </p:pic>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334021" y="5525086"/>
            <a:ext cx="1588476" cy="423904"/>
          </a:xfrm>
          <a:prstGeom prst="rect">
            <a:avLst/>
          </a:prstGeom>
        </p:spPr>
      </p:pic>
      <p:sp>
        <p:nvSpPr>
          <p:cNvPr id="11" name="Rectangle 10"/>
          <p:cNvSpPr/>
          <p:nvPr userDrawn="1"/>
        </p:nvSpPr>
        <p:spPr>
          <a:xfrm>
            <a:off x="1691680" y="5091857"/>
            <a:ext cx="5380191" cy="400110"/>
          </a:xfrm>
          <a:prstGeom prst="rect">
            <a:avLst/>
          </a:prstGeom>
        </p:spPr>
        <p:txBody>
          <a:bodyPr wrap="none">
            <a:spAutoFit/>
          </a:bodyPr>
          <a:lstStyle/>
          <a:p>
            <a:r>
              <a:rPr lang="en-US" sz="2000" b="1" dirty="0">
                <a:solidFill>
                  <a:srgbClr val="002060"/>
                </a:solidFill>
                <a:latin typeface="Arial" panose="020B0604020202020204" pitchFamily="34" charset="0"/>
                <a:cs typeface="Arial" panose="020B0604020202020204" pitchFamily="34" charset="0"/>
              </a:rPr>
              <a:t> Greek Research and Technology Network </a:t>
            </a:r>
            <a:endParaRPr lang="el-GR" sz="20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3970349"/>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par>
                                <p:cTn id="20" presetID="6"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Σελίδα Παρουσίασης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55717"/>
            <a:ext cx="3008313" cy="1162050"/>
          </a:xfrm>
        </p:spPr>
        <p:txBody>
          <a:bodyPr anchor="b"/>
          <a:lstStyle>
            <a:lvl1pPr algn="l">
              <a:defRPr sz="2000" b="1">
                <a:latin typeface="Arial Narrow" panose="020B0606020202030204" pitchFamily="34" charset="0"/>
              </a:defRPr>
            </a:lvl1pPr>
          </a:lstStyle>
          <a:p>
            <a:r>
              <a:rPr lang="en-US" dirty="0"/>
              <a:t>Click to edit Master title style</a:t>
            </a:r>
          </a:p>
        </p:txBody>
      </p:sp>
      <p:sp>
        <p:nvSpPr>
          <p:cNvPr id="3" name="Content Placeholder 2"/>
          <p:cNvSpPr>
            <a:spLocks noGrp="1"/>
          </p:cNvSpPr>
          <p:nvPr>
            <p:ph idx="1"/>
          </p:nvPr>
        </p:nvSpPr>
        <p:spPr>
          <a:xfrm>
            <a:off x="3848792" y="1055717"/>
            <a:ext cx="4729942" cy="5469457"/>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217766"/>
            <a:ext cx="3008313" cy="4307407"/>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a:xfrm>
            <a:off x="3190701" y="6489989"/>
            <a:ext cx="2895600" cy="365125"/>
          </a:xfrm>
          <a:prstGeom prst="rect">
            <a:avLst/>
          </a:prstGeom>
        </p:spPr>
        <p:txBody>
          <a:bodyPr/>
          <a:lstStyle>
            <a:lvl1pPr>
              <a:defRPr sz="1200">
                <a:solidFill>
                  <a:schemeClr val="tx1">
                    <a:lumMod val="50000"/>
                    <a:lumOff val="50000"/>
                  </a:schemeClr>
                </a:solidFill>
                <a:latin typeface="Arial Narrow" pitchFamily="34" charset="0"/>
              </a:defRPr>
            </a:lvl1pPr>
          </a:lstStyle>
          <a:p>
            <a:endParaRPr lang="en-US" dirty="0"/>
          </a:p>
        </p:txBody>
      </p:sp>
      <p:sp>
        <p:nvSpPr>
          <p:cNvPr id="7" name="Slide Number Placeholder 6"/>
          <p:cNvSpPr>
            <a:spLocks noGrp="1"/>
          </p:cNvSpPr>
          <p:nvPr>
            <p:ph type="sldNum" sz="quarter" idx="12"/>
          </p:nvPr>
        </p:nvSpPr>
        <p:spPr>
          <a:xfrm>
            <a:off x="8645236" y="6489989"/>
            <a:ext cx="498764" cy="365125"/>
          </a:xfrm>
        </p:spPr>
        <p:txBody>
          <a:bodyPr/>
          <a:lstStyle/>
          <a:p>
            <a:fld id="{B839D157-5910-8645-A8C9-5C8A63C4C3DC}" type="slidenum">
              <a:rPr lang="en-US" smtClean="0"/>
              <a:pPr/>
              <a:t>‹#›</a:t>
            </a:fld>
            <a:endParaRPr lang="en-US"/>
          </a:p>
        </p:txBody>
      </p:sp>
    </p:spTree>
    <p:extLst>
      <p:ext uri="{BB962C8B-B14F-4D97-AF65-F5344CB8AC3E}">
        <p14:creationId xmlns:p14="http://schemas.microsoft.com/office/powerpoint/2010/main" val="609898959"/>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PAGE Option 1">
    <p:spTree>
      <p:nvGrpSpPr>
        <p:cNvPr id="1" name=""/>
        <p:cNvGrpSpPr/>
        <p:nvPr/>
      </p:nvGrpSpPr>
      <p:grpSpPr>
        <a:xfrm>
          <a:off x="0" y="0"/>
          <a:ext cx="0" cy="0"/>
          <a:chOff x="0" y="0"/>
          <a:chExt cx="0" cy="0"/>
        </a:xfrm>
      </p:grpSpPr>
      <p:sp>
        <p:nvSpPr>
          <p:cNvPr id="2" name="Title 1"/>
          <p:cNvSpPr>
            <a:spLocks noGrp="1"/>
          </p:cNvSpPr>
          <p:nvPr>
            <p:ph type="ctrTitle"/>
          </p:nvPr>
        </p:nvSpPr>
        <p:spPr>
          <a:xfrm>
            <a:off x="357499" y="888186"/>
            <a:ext cx="8077199" cy="966251"/>
          </a:xfrm>
        </p:spPr>
        <p:txBody>
          <a:bodyPr>
            <a:normAutofit/>
          </a:bodyPr>
          <a:lstStyle>
            <a:lvl1pPr algn="ctr">
              <a:defRPr sz="3600" baseline="0">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1129468" y="2035366"/>
            <a:ext cx="6533260" cy="651840"/>
          </a:xfrm>
        </p:spPr>
        <p:txBody>
          <a:bodyPr>
            <a:normAutofit/>
          </a:bodyPr>
          <a:lstStyle>
            <a:lvl1pPr marL="0" indent="0" algn="ctr">
              <a:buNone/>
              <a:defRPr sz="2000">
                <a:solidFill>
                  <a:schemeClr val="tx1">
                    <a:tint val="75000"/>
                  </a:schemeClr>
                </a:solidFill>
                <a:latin typeface="Arial Narrow" panose="020B0606020202030204" pitchFamily="34" charset="0"/>
                <a:ea typeface="Arial Narrow" panose="020B0606020202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a:xfrm>
            <a:off x="3901868" y="6413075"/>
            <a:ext cx="2895600" cy="365125"/>
          </a:xfrm>
          <a:prstGeom prst="rect">
            <a:avLst/>
          </a:prstGeom>
        </p:spPr>
        <p:txBody>
          <a:bodyPr/>
          <a:lstStyle>
            <a:lvl1pPr>
              <a:defRPr sz="1200">
                <a:solidFill>
                  <a:schemeClr val="tx1">
                    <a:lumMod val="50000"/>
                    <a:lumOff val="50000"/>
                  </a:schemeClr>
                </a:solidFill>
                <a:latin typeface="Arial Narrow" pitchFamily="34" charset="0"/>
              </a:defRPr>
            </a:lvl1pPr>
          </a:lstStyle>
          <a:p>
            <a:endParaRPr lang="en-US" dirty="0"/>
          </a:p>
        </p:txBody>
      </p:sp>
      <p:sp>
        <p:nvSpPr>
          <p:cNvPr id="6" name="Slide Number Placeholder 5"/>
          <p:cNvSpPr>
            <a:spLocks noGrp="1"/>
          </p:cNvSpPr>
          <p:nvPr>
            <p:ph type="sldNum" sz="quarter" idx="12"/>
          </p:nvPr>
        </p:nvSpPr>
        <p:spPr>
          <a:xfrm>
            <a:off x="8728364" y="6489989"/>
            <a:ext cx="415636" cy="365125"/>
          </a:xfrm>
        </p:spPr>
        <p:txBody>
          <a:bodyPr/>
          <a:lstStyle/>
          <a:p>
            <a:fld id="{B839D157-5910-8645-A8C9-5C8A63C4C3DC}" type="slidenum">
              <a:rPr lang="en-US" smtClean="0"/>
              <a:pPr/>
              <a:t>‹#›</a:t>
            </a:fld>
            <a:endParaRPr lang="en-US"/>
          </a:p>
        </p:txBody>
      </p:sp>
    </p:spTree>
    <p:extLst>
      <p:ext uri="{BB962C8B-B14F-4D97-AF65-F5344CB8AC3E}">
        <p14:creationId xmlns:p14="http://schemas.microsoft.com/office/powerpoint/2010/main" val="2302713327"/>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B1E5F-9E2D-47D0-817F-9EF4D657223B}"/>
              </a:ext>
            </a:extLst>
          </p:cNvPr>
          <p:cNvSpPr>
            <a:spLocks noGrp="1"/>
          </p:cNvSpPr>
          <p:nvPr>
            <p:ph type="ctrTitle"/>
          </p:nvPr>
        </p:nvSpPr>
        <p:spPr>
          <a:xfrm>
            <a:off x="1143000" y="1122363"/>
            <a:ext cx="6858000" cy="2387600"/>
          </a:xfrm>
        </p:spPr>
        <p:txBody>
          <a:bodyPr anchor="b"/>
          <a:lstStyle>
            <a:lvl1pPr algn="ctr">
              <a:defRPr sz="6000">
                <a:solidFill>
                  <a:srgbClr val="002060"/>
                </a:solidFill>
                <a:latin typeface="Arial" panose="020B0604020202020204" pitchFamily="34" charset="0"/>
                <a:cs typeface="Arial" panose="020B0604020202020204" pitchFamily="34" charset="0"/>
              </a:defRPr>
            </a:lvl1pPr>
          </a:lstStyle>
          <a:p>
            <a:r>
              <a:rPr lang="en-US" dirty="0"/>
              <a:t>Click to edit Master title style</a:t>
            </a:r>
            <a:endParaRPr lang="el-GR" dirty="0"/>
          </a:p>
        </p:txBody>
      </p:sp>
      <p:sp>
        <p:nvSpPr>
          <p:cNvPr id="3" name="Subtitle 2">
            <a:extLst>
              <a:ext uri="{FF2B5EF4-FFF2-40B4-BE49-F238E27FC236}">
                <a16:creationId xmlns:a16="http://schemas.microsoft.com/office/drawing/2014/main" id="{DB04310D-2C54-4ACD-B2E3-E0FBBAA5DCBA}"/>
              </a:ext>
            </a:extLst>
          </p:cNvPr>
          <p:cNvSpPr>
            <a:spLocks noGrp="1"/>
          </p:cNvSpPr>
          <p:nvPr>
            <p:ph type="subTitle" idx="1"/>
          </p:nvPr>
        </p:nvSpPr>
        <p:spPr>
          <a:xfrm>
            <a:off x="1143000" y="3602038"/>
            <a:ext cx="6858000" cy="1655762"/>
          </a:xfrm>
        </p:spPr>
        <p:txBody>
          <a:bodyPr/>
          <a:lstStyle>
            <a:lvl1pPr marL="0" indent="0" algn="ctr">
              <a:buNone/>
              <a:defRPr sz="2400">
                <a:solidFill>
                  <a:schemeClr val="bg2">
                    <a:lumMod val="25000"/>
                  </a:schemeClr>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l-GR" dirty="0"/>
          </a:p>
        </p:txBody>
      </p:sp>
      <p:sp>
        <p:nvSpPr>
          <p:cNvPr id="6" name="Content Placeholder 12"/>
          <p:cNvSpPr>
            <a:spLocks noGrp="1"/>
          </p:cNvSpPr>
          <p:nvPr>
            <p:ph sz="quarter" idx="12"/>
          </p:nvPr>
        </p:nvSpPr>
        <p:spPr>
          <a:xfrm>
            <a:off x="6457950" y="6313486"/>
            <a:ext cx="2020887" cy="365125"/>
          </a:xfrm>
        </p:spPr>
        <p:txBody>
          <a:bodyPr>
            <a:normAutofit/>
          </a:bodyPr>
          <a:lstStyle>
            <a:lvl1pPr marL="0" indent="0" algn="ctr">
              <a:spcBef>
                <a:spcPts val="1200"/>
              </a:spcBef>
              <a:buNone/>
              <a:defRPr sz="1200" baseline="0">
                <a:solidFill>
                  <a:schemeClr val="tx1">
                    <a:lumMod val="50000"/>
                    <a:lumOff val="50000"/>
                  </a:schemeClr>
                </a:solidFill>
              </a:defRPr>
            </a:lvl1pPr>
          </a:lstStyle>
          <a:p>
            <a:pPr lvl="0"/>
            <a:endParaRPr lang="el-GR" dirty="0"/>
          </a:p>
        </p:txBody>
      </p:sp>
      <p:sp>
        <p:nvSpPr>
          <p:cNvPr id="7" name="Text Placeholder 5"/>
          <p:cNvSpPr>
            <a:spLocks noGrp="1"/>
          </p:cNvSpPr>
          <p:nvPr>
            <p:ph type="body" sz="quarter" idx="13"/>
          </p:nvPr>
        </p:nvSpPr>
        <p:spPr>
          <a:xfrm>
            <a:off x="3028950" y="6313487"/>
            <a:ext cx="3086100" cy="365125"/>
          </a:xfrm>
        </p:spPr>
        <p:txBody>
          <a:bodyPr>
            <a:normAutofit/>
          </a:bodyPr>
          <a:lstStyle>
            <a:lvl1pPr marL="0" indent="0" algn="just">
              <a:spcBef>
                <a:spcPts val="1200"/>
              </a:spcBef>
              <a:buNone/>
              <a:defRPr sz="1200" baseline="0">
                <a:solidFill>
                  <a:schemeClr val="tx1">
                    <a:lumMod val="50000"/>
                    <a:lumOff val="50000"/>
                  </a:schemeClr>
                </a:solidFill>
              </a:defRPr>
            </a:lvl1pPr>
          </a:lstStyle>
          <a:p>
            <a:pPr lvl="0"/>
            <a:endParaRPr lang="el-GR" dirty="0"/>
          </a:p>
        </p:txBody>
      </p:sp>
      <p:sp>
        <p:nvSpPr>
          <p:cNvPr id="8" name="Text Placeholder 5"/>
          <p:cNvSpPr>
            <a:spLocks noGrp="1"/>
          </p:cNvSpPr>
          <p:nvPr>
            <p:ph type="body" sz="quarter" idx="14" hasCustomPrompt="1"/>
          </p:nvPr>
        </p:nvSpPr>
        <p:spPr>
          <a:xfrm>
            <a:off x="461295" y="6313487"/>
            <a:ext cx="2396205" cy="365125"/>
          </a:xfrm>
        </p:spPr>
        <p:txBody>
          <a:bodyPr>
            <a:normAutofit/>
          </a:bodyPr>
          <a:lstStyle>
            <a:lvl1pPr marL="0" indent="0" algn="just">
              <a:spcBef>
                <a:spcPts val="1200"/>
              </a:spcBef>
              <a:buNone/>
              <a:defRPr sz="1200" baseline="0">
                <a:solidFill>
                  <a:schemeClr val="tx1">
                    <a:lumMod val="50000"/>
                    <a:lumOff val="50000"/>
                  </a:schemeClr>
                </a:solidFill>
              </a:defRPr>
            </a:lvl1pPr>
          </a:lstStyle>
          <a:p>
            <a:pPr lvl="0"/>
            <a:r>
              <a:rPr lang="en-US" dirty="0"/>
              <a:t>17 April 2019</a:t>
            </a:r>
            <a:endParaRPr lang="el-GR" dirty="0"/>
          </a:p>
        </p:txBody>
      </p:sp>
    </p:spTree>
    <p:extLst>
      <p:ext uri="{BB962C8B-B14F-4D97-AF65-F5344CB8AC3E}">
        <p14:creationId xmlns:p14="http://schemas.microsoft.com/office/powerpoint/2010/main" val="3483890026"/>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Κείμενο Παρουσίασης">
    <p:spTree>
      <p:nvGrpSpPr>
        <p:cNvPr id="1" name=""/>
        <p:cNvGrpSpPr/>
        <p:nvPr/>
      </p:nvGrpSpPr>
      <p:grpSpPr>
        <a:xfrm>
          <a:off x="0" y="0"/>
          <a:ext cx="0" cy="0"/>
          <a:chOff x="0" y="0"/>
          <a:chExt cx="0" cy="0"/>
        </a:xfrm>
      </p:grpSpPr>
      <p:sp>
        <p:nvSpPr>
          <p:cNvPr id="2" name="Title 1"/>
          <p:cNvSpPr>
            <a:spLocks noGrp="1"/>
          </p:cNvSpPr>
          <p:nvPr>
            <p:ph type="title"/>
          </p:nvPr>
        </p:nvSpPr>
        <p:spPr>
          <a:xfrm>
            <a:off x="457200" y="607440"/>
            <a:ext cx="8229600" cy="1143000"/>
          </a:xfrm>
        </p:spPr>
        <p:txBody>
          <a:bodyPr/>
          <a:lstStyle/>
          <a:p>
            <a:r>
              <a:rPr lang="en-US" dirty="0"/>
              <a:t>Click to edit Master title style</a:t>
            </a:r>
          </a:p>
        </p:txBody>
      </p:sp>
      <p:sp>
        <p:nvSpPr>
          <p:cNvPr id="3" name="Content Placeholder 2"/>
          <p:cNvSpPr>
            <a:spLocks noGrp="1"/>
          </p:cNvSpPr>
          <p:nvPr>
            <p:ph idx="1"/>
          </p:nvPr>
        </p:nvSpPr>
        <p:spPr>
          <a:xfrm>
            <a:off x="457200" y="1847477"/>
            <a:ext cx="8229600"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481676"/>
            <a:ext cx="2133600" cy="365125"/>
          </a:xfrm>
          <a:prstGeom prst="rect">
            <a:avLst/>
          </a:prstGeom>
        </p:spPr>
        <p:txBody>
          <a:bodyPr/>
          <a:lstStyle>
            <a:lvl1pPr>
              <a:defRPr sz="1200">
                <a:solidFill>
                  <a:schemeClr val="tx1">
                    <a:lumMod val="50000"/>
                    <a:lumOff val="50000"/>
                  </a:schemeClr>
                </a:solidFill>
                <a:latin typeface="Arial Narrow" pitchFamily="34" charset="0"/>
              </a:defRPr>
            </a:lvl1pPr>
          </a:lstStyle>
          <a:p>
            <a:fld id="{AE1AEA00-428D-4442-85E8-01795D626F2C}" type="datetimeFigureOut">
              <a:rPr lang="en-US" smtClean="0"/>
              <a:pPr/>
              <a:t>11/1/19</a:t>
            </a:fld>
            <a:endParaRPr lang="en-US" dirty="0"/>
          </a:p>
        </p:txBody>
      </p:sp>
      <p:sp>
        <p:nvSpPr>
          <p:cNvPr id="5" name="Footer Placeholder 4"/>
          <p:cNvSpPr>
            <a:spLocks noGrp="1"/>
          </p:cNvSpPr>
          <p:nvPr>
            <p:ph type="ftr" sz="quarter" idx="11"/>
          </p:nvPr>
        </p:nvSpPr>
        <p:spPr>
          <a:xfrm>
            <a:off x="3406833" y="6492875"/>
            <a:ext cx="2895600" cy="365125"/>
          </a:xfrm>
          <a:prstGeom prst="rect">
            <a:avLst/>
          </a:prstGeom>
        </p:spPr>
        <p:txBody>
          <a:bodyPr/>
          <a:lstStyle>
            <a:lvl1pPr>
              <a:defRPr sz="1200">
                <a:solidFill>
                  <a:schemeClr val="tx1">
                    <a:lumMod val="50000"/>
                    <a:lumOff val="50000"/>
                  </a:schemeClr>
                </a:solidFill>
                <a:latin typeface="Arial Narrow" pitchFamily="34" charset="0"/>
              </a:defRPr>
            </a:lvl1pPr>
          </a:lstStyle>
          <a:p>
            <a:endParaRPr lang="en-US" dirty="0"/>
          </a:p>
        </p:txBody>
      </p:sp>
      <p:sp>
        <p:nvSpPr>
          <p:cNvPr id="6" name="Slide Number Placeholder 5"/>
          <p:cNvSpPr>
            <a:spLocks noGrp="1"/>
          </p:cNvSpPr>
          <p:nvPr>
            <p:ph type="sldNum" sz="quarter" idx="12"/>
          </p:nvPr>
        </p:nvSpPr>
        <p:spPr>
          <a:xfrm>
            <a:off x="8628612" y="6492875"/>
            <a:ext cx="515388" cy="365125"/>
          </a:xfrm>
        </p:spPr>
        <p:txBody>
          <a:bodyPr/>
          <a:lstStyle/>
          <a:p>
            <a:fld id="{B839D157-5910-8645-A8C9-5C8A63C4C3DC}" type="slidenum">
              <a:rPr lang="en-US" smtClean="0"/>
              <a:pPr/>
              <a:t>‹#›</a:t>
            </a:fld>
            <a:endParaRPr lang="en-US"/>
          </a:p>
        </p:txBody>
      </p:sp>
    </p:spTree>
    <p:extLst>
      <p:ext uri="{BB962C8B-B14F-4D97-AF65-F5344CB8AC3E}">
        <p14:creationId xmlns:p14="http://schemas.microsoft.com/office/powerpoint/2010/main" val="3831339697"/>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Σελίδα Παρουσίασης/ 2 Στήλες">
    <p:spTree>
      <p:nvGrpSpPr>
        <p:cNvPr id="1" name=""/>
        <p:cNvGrpSpPr/>
        <p:nvPr/>
      </p:nvGrpSpPr>
      <p:grpSpPr>
        <a:xfrm>
          <a:off x="0" y="0"/>
          <a:ext cx="0" cy="0"/>
          <a:chOff x="0" y="0"/>
          <a:chExt cx="0" cy="0"/>
        </a:xfrm>
      </p:grpSpPr>
      <p:sp>
        <p:nvSpPr>
          <p:cNvPr id="2" name="Title 1"/>
          <p:cNvSpPr>
            <a:spLocks noGrp="1"/>
          </p:cNvSpPr>
          <p:nvPr>
            <p:ph type="title"/>
          </p:nvPr>
        </p:nvSpPr>
        <p:spPr>
          <a:xfrm>
            <a:off x="457200" y="687387"/>
            <a:ext cx="8229600" cy="1143000"/>
          </a:xfrm>
        </p:spPr>
        <p:txBody>
          <a:bodyPr/>
          <a:lstStyle/>
          <a:p>
            <a:r>
              <a:rPr lang="en-US" dirty="0"/>
              <a:t>Click to edit Master title style</a:t>
            </a:r>
          </a:p>
        </p:txBody>
      </p:sp>
      <p:sp>
        <p:nvSpPr>
          <p:cNvPr id="3" name="Content Placeholder 2"/>
          <p:cNvSpPr>
            <a:spLocks noGrp="1"/>
          </p:cNvSpPr>
          <p:nvPr>
            <p:ph sz="half" idx="1"/>
          </p:nvPr>
        </p:nvSpPr>
        <p:spPr>
          <a:xfrm>
            <a:off x="457200" y="183038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83038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3124200" y="6489989"/>
            <a:ext cx="2895600" cy="365125"/>
          </a:xfrm>
          <a:prstGeom prst="rect">
            <a:avLst/>
          </a:prstGeom>
        </p:spPr>
        <p:txBody>
          <a:bodyPr/>
          <a:lstStyle>
            <a:lvl1pPr>
              <a:defRPr sz="1200">
                <a:solidFill>
                  <a:schemeClr val="tx1">
                    <a:lumMod val="50000"/>
                    <a:lumOff val="50000"/>
                  </a:schemeClr>
                </a:solidFill>
                <a:latin typeface="Arial Narrow" pitchFamily="34" charset="0"/>
              </a:defRPr>
            </a:lvl1pPr>
          </a:lstStyle>
          <a:p>
            <a:endParaRPr lang="en-US" dirty="0"/>
          </a:p>
        </p:txBody>
      </p:sp>
      <p:sp>
        <p:nvSpPr>
          <p:cNvPr id="7" name="Slide Number Placeholder 6"/>
          <p:cNvSpPr>
            <a:spLocks noGrp="1"/>
          </p:cNvSpPr>
          <p:nvPr>
            <p:ph type="sldNum" sz="quarter" idx="12"/>
          </p:nvPr>
        </p:nvSpPr>
        <p:spPr>
          <a:xfrm>
            <a:off x="8628610" y="6473363"/>
            <a:ext cx="515389" cy="365125"/>
          </a:xfrm>
        </p:spPr>
        <p:txBody>
          <a:bodyPr/>
          <a:lstStyle/>
          <a:p>
            <a:fld id="{B839D157-5910-8645-A8C9-5C8A63C4C3DC}" type="slidenum">
              <a:rPr lang="en-US" smtClean="0"/>
              <a:pPr/>
              <a:t>‹#›</a:t>
            </a:fld>
            <a:endParaRPr lang="en-US"/>
          </a:p>
        </p:txBody>
      </p:sp>
    </p:spTree>
    <p:extLst>
      <p:ext uri="{BB962C8B-B14F-4D97-AF65-F5344CB8AC3E}">
        <p14:creationId xmlns:p14="http://schemas.microsoft.com/office/powerpoint/2010/main" val="2935896994"/>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JECT DIVIDER">
    <p:spTree>
      <p:nvGrpSpPr>
        <p:cNvPr id="1" name=""/>
        <p:cNvGrpSpPr/>
        <p:nvPr/>
      </p:nvGrpSpPr>
      <p:grpSpPr>
        <a:xfrm>
          <a:off x="0" y="0"/>
          <a:ext cx="0" cy="0"/>
          <a:chOff x="0" y="0"/>
          <a:chExt cx="0" cy="0"/>
        </a:xfrm>
      </p:grpSpPr>
      <p:sp>
        <p:nvSpPr>
          <p:cNvPr id="9" name="Rectangle 8"/>
          <p:cNvSpPr/>
          <p:nvPr userDrawn="1"/>
        </p:nvSpPr>
        <p:spPr>
          <a:xfrm>
            <a:off x="-91532" y="5040895"/>
            <a:ext cx="9406447"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375" y="-644242"/>
            <a:ext cx="9409289" cy="6607549"/>
          </a:xfrm>
          <a:prstGeom prst="rect">
            <a:avLst/>
          </a:prstGeom>
        </p:spPr>
      </p:pic>
      <p:pic>
        <p:nvPicPr>
          <p:cNvPr id="7" name="Picture 6">
            <a:extLst>
              <a:ext uri="{FF2B5EF4-FFF2-40B4-BE49-F238E27FC236}">
                <a16:creationId xmlns:a16="http://schemas.microsoft.com/office/drawing/2014/main" id="{350CB4D0-510D-4055-8D97-2A21A9A75702}"/>
              </a:ext>
            </a:extLst>
          </p:cNvPr>
          <p:cNvPicPr>
            <a:picLocks noChangeAspect="1"/>
          </p:cNvPicPr>
          <p:nvPr userDrawn="1"/>
        </p:nvPicPr>
        <p:blipFill>
          <a:blip r:embed="rId3"/>
          <a:stretch>
            <a:fillRect/>
          </a:stretch>
        </p:blipFill>
        <p:spPr>
          <a:xfrm>
            <a:off x="6782252" y="0"/>
            <a:ext cx="2039129" cy="803293"/>
          </a:xfrm>
          <a:prstGeom prst="rect">
            <a:avLst/>
          </a:prstGeom>
        </p:spPr>
      </p:pic>
      <p:sp>
        <p:nvSpPr>
          <p:cNvPr id="8" name="TextBox 7"/>
          <p:cNvSpPr txBox="1"/>
          <p:nvPr userDrawn="1"/>
        </p:nvSpPr>
        <p:spPr>
          <a:xfrm>
            <a:off x="13646" y="5618328"/>
            <a:ext cx="9193248" cy="1292662"/>
          </a:xfrm>
          <a:prstGeom prst="rect">
            <a:avLst/>
          </a:prstGeom>
          <a:solidFill>
            <a:schemeClr val="accent6">
              <a:lumMod val="60000"/>
              <a:lumOff val="40000"/>
              <a:alpha val="78000"/>
            </a:schemeClr>
          </a:solidFill>
        </p:spPr>
        <p:txBody>
          <a:bodyPr wrap="square" rtlCol="0">
            <a:spAutoFit/>
          </a:bodyPr>
          <a:lstStyle/>
          <a:p>
            <a:endParaRPr lang="en-US" sz="1400" b="1" dirty="0">
              <a:solidFill>
                <a:srgbClr val="002060"/>
              </a:solidFill>
            </a:endParaRPr>
          </a:p>
          <a:p>
            <a:pPr algn="ctr"/>
            <a:endParaRPr lang="en-US" sz="3200" dirty="0">
              <a:solidFill>
                <a:srgbClr val="002060"/>
              </a:solidFill>
              <a:latin typeface="Arial" panose="020B0604020202020204" pitchFamily="34" charset="0"/>
              <a:cs typeface="Arial" panose="020B0604020202020204" pitchFamily="34" charset="0"/>
            </a:endParaRPr>
          </a:p>
          <a:p>
            <a:pPr algn="r"/>
            <a:endParaRPr lang="el-GR" sz="3200" b="1" dirty="0">
              <a:solidFill>
                <a:srgbClr val="002060"/>
              </a:solidFill>
            </a:endParaRPr>
          </a:p>
        </p:txBody>
      </p:sp>
      <p:sp>
        <p:nvSpPr>
          <p:cNvPr id="10" name="Title 9"/>
          <p:cNvSpPr>
            <a:spLocks noGrp="1"/>
          </p:cNvSpPr>
          <p:nvPr>
            <p:ph type="title"/>
          </p:nvPr>
        </p:nvSpPr>
        <p:spPr>
          <a:xfrm>
            <a:off x="934681" y="5655554"/>
            <a:ext cx="7886700" cy="1218209"/>
          </a:xfrm>
        </p:spPr>
        <p:txBody>
          <a:bodyPr>
            <a:normAutofit/>
          </a:bodyPr>
          <a:lstStyle>
            <a:lvl1pPr algn="ctr">
              <a:defRPr sz="3600" baseline="0">
                <a:solidFill>
                  <a:srgbClr val="002060"/>
                </a:solidFill>
              </a:defRPr>
            </a:lvl1pPr>
          </a:lstStyle>
          <a:p>
            <a:r>
              <a:rPr lang="en-US" dirty="0"/>
              <a:t>Click to edit Master title style</a:t>
            </a:r>
            <a:endParaRPr lang="el-GR" dirty="0"/>
          </a:p>
        </p:txBody>
      </p:sp>
    </p:spTree>
    <p:extLst>
      <p:ext uri="{BB962C8B-B14F-4D97-AF65-F5344CB8AC3E}">
        <p14:creationId xmlns:p14="http://schemas.microsoft.com/office/powerpoint/2010/main" val="1816858345"/>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862" y="2276872"/>
            <a:ext cx="8229600" cy="1143000"/>
          </a:xfrm>
        </p:spPr>
        <p:txBody>
          <a:bodyPr/>
          <a:lstStyle>
            <a:lvl1pPr>
              <a:defRPr baseline="0"/>
            </a:lvl1pPr>
          </a:lstStyle>
          <a:p>
            <a:r>
              <a:rPr lang="en-US" dirty="0"/>
              <a:t>End of Presentation/Thank you</a:t>
            </a:r>
            <a:br>
              <a:rPr lang="en-US" dirty="0"/>
            </a:br>
            <a:r>
              <a:rPr lang="en-US" dirty="0"/>
              <a:t>contact details</a:t>
            </a:r>
            <a:endParaRPr lang="el-GR" dirty="0"/>
          </a:p>
        </p:txBody>
      </p:sp>
      <p:sp>
        <p:nvSpPr>
          <p:cNvPr id="4" name="Text Placeholder 3"/>
          <p:cNvSpPr>
            <a:spLocks noGrp="1"/>
          </p:cNvSpPr>
          <p:nvPr>
            <p:ph type="body" sz="half" idx="2" hasCustomPrompt="1"/>
          </p:nvPr>
        </p:nvSpPr>
        <p:spPr>
          <a:xfrm>
            <a:off x="1792288" y="4236807"/>
            <a:ext cx="5486400" cy="804862"/>
          </a:xfrm>
          <a:prstGeom prst="rect">
            <a:avLst/>
          </a:prstGeom>
        </p:spPr>
        <p:txBody>
          <a:bodyPr/>
          <a:lstStyle>
            <a:lvl1pPr marL="0" indent="0" algn="ctr">
              <a:buNone/>
              <a:defRPr lang="en-US" sz="2800" b="1" kern="1200" baseline="0" dirty="0">
                <a:solidFill>
                  <a:srgbClr val="002060"/>
                </a:solidFill>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Q&amp;A</a:t>
            </a:r>
          </a:p>
        </p:txBody>
      </p:sp>
      <p:sp>
        <p:nvSpPr>
          <p:cNvPr id="5" name="Rectangle 4"/>
          <p:cNvSpPr/>
          <p:nvPr userDrawn="1"/>
        </p:nvSpPr>
        <p:spPr>
          <a:xfrm>
            <a:off x="1935858" y="6250661"/>
            <a:ext cx="2272401" cy="523220"/>
          </a:xfrm>
          <a:prstGeom prst="rect">
            <a:avLst/>
          </a:prstGeom>
        </p:spPr>
        <p:txBody>
          <a:bodyPr wrap="square">
            <a:spAutoFit/>
          </a:bodyPr>
          <a:lstStyle/>
          <a:p>
            <a:pPr lvl="0" algn="ctr">
              <a:spcBef>
                <a:spcPct val="0"/>
              </a:spcBef>
              <a:defRPr/>
            </a:pPr>
            <a:r>
              <a:rPr lang="en-US" sz="1400" b="1" dirty="0">
                <a:solidFill>
                  <a:srgbClr val="002060"/>
                </a:solidFill>
                <a:hlinkClick r:id="rId2"/>
              </a:rPr>
              <a:t>www.grnet.gr</a:t>
            </a:r>
            <a:r>
              <a:rPr lang="en-US" sz="1400" b="1" dirty="0">
                <a:solidFill>
                  <a:srgbClr val="002060"/>
                </a:solidFill>
              </a:rPr>
              <a:t> info@grnet.gr</a:t>
            </a:r>
            <a:endParaRPr lang="el-GR" sz="1400" b="1" dirty="0">
              <a:solidFill>
                <a:srgbClr val="002060"/>
              </a:solidFill>
            </a:endParaRPr>
          </a:p>
        </p:txBody>
      </p:sp>
      <p:sp>
        <p:nvSpPr>
          <p:cNvPr id="6" name="Rectangle 5"/>
          <p:cNvSpPr/>
          <p:nvPr userDrawn="1"/>
        </p:nvSpPr>
        <p:spPr>
          <a:xfrm>
            <a:off x="5101928" y="6467523"/>
            <a:ext cx="1077691" cy="307777"/>
          </a:xfrm>
          <a:prstGeom prst="rect">
            <a:avLst/>
          </a:prstGeom>
        </p:spPr>
        <p:txBody>
          <a:bodyPr wrap="square">
            <a:spAutoFit/>
          </a:bodyPr>
          <a:lstStyle/>
          <a:p>
            <a:pPr lvl="0" algn="ctr">
              <a:spcBef>
                <a:spcPct val="0"/>
              </a:spcBef>
              <a:defRPr/>
            </a:pPr>
            <a:r>
              <a:rPr lang="el-GR" sz="1400" dirty="0">
                <a:solidFill>
                  <a:srgbClr val="002060"/>
                </a:solidFill>
                <a:latin typeface="Arial Narrow" panose="020B0606020202030204" pitchFamily="34" charset="0"/>
              </a:rPr>
              <a:t>  </a:t>
            </a:r>
            <a:r>
              <a:rPr lang="en-US" sz="1400" dirty="0" err="1">
                <a:solidFill>
                  <a:srgbClr val="002060"/>
                </a:solidFill>
                <a:latin typeface="Arial Narrow" panose="020B0606020202030204" pitchFamily="34" charset="0"/>
              </a:rPr>
              <a:t>grnet_gr</a:t>
            </a:r>
            <a:endParaRPr lang="el-GR" sz="1400" dirty="0">
              <a:solidFill>
                <a:srgbClr val="002060"/>
              </a:solidFill>
              <a:latin typeface="Arial Narrow" panose="020B0606020202030204" pitchFamily="34" charset="0"/>
            </a:endParaRPr>
          </a:p>
        </p:txBody>
      </p:sp>
      <p:sp>
        <p:nvSpPr>
          <p:cNvPr id="7" name="Rectangle 6"/>
          <p:cNvSpPr/>
          <p:nvPr userDrawn="1"/>
        </p:nvSpPr>
        <p:spPr>
          <a:xfrm>
            <a:off x="6899154" y="6457530"/>
            <a:ext cx="1160147" cy="307777"/>
          </a:xfrm>
          <a:prstGeom prst="rect">
            <a:avLst/>
          </a:prstGeom>
        </p:spPr>
        <p:txBody>
          <a:bodyPr wrap="square">
            <a:spAutoFit/>
          </a:bodyPr>
          <a:lstStyle/>
          <a:p>
            <a:pPr lvl="0" algn="ctr">
              <a:spcBef>
                <a:spcPct val="0"/>
              </a:spcBef>
              <a:defRPr/>
            </a:pPr>
            <a:r>
              <a:rPr lang="en-US" sz="1400" dirty="0">
                <a:solidFill>
                  <a:srgbClr val="002060"/>
                </a:solidFill>
                <a:latin typeface="Arial Narrow" panose="020B0606020202030204" pitchFamily="34" charset="0"/>
              </a:rPr>
              <a:t>    </a:t>
            </a:r>
            <a:r>
              <a:rPr lang="en-US" sz="1400" dirty="0" err="1">
                <a:solidFill>
                  <a:srgbClr val="002060"/>
                </a:solidFill>
                <a:latin typeface="Arial Narrow" panose="020B0606020202030204" pitchFamily="34" charset="0"/>
              </a:rPr>
              <a:t>grnet</a:t>
            </a:r>
            <a:r>
              <a:rPr lang="en-US" sz="1400" dirty="0">
                <a:solidFill>
                  <a:srgbClr val="002060"/>
                </a:solidFill>
                <a:latin typeface="Arial Narrow" panose="020B0606020202030204" pitchFamily="34" charset="0"/>
              </a:rPr>
              <a:t> </a:t>
            </a:r>
            <a:r>
              <a:rPr lang="en-US" sz="1400" dirty="0" err="1">
                <a:solidFill>
                  <a:srgbClr val="002060"/>
                </a:solidFill>
                <a:latin typeface="Arial Narrow" panose="020B0606020202030204" pitchFamily="34" charset="0"/>
              </a:rPr>
              <a:t>edet</a:t>
            </a:r>
            <a:endParaRPr lang="el-GR" sz="1400" dirty="0">
              <a:solidFill>
                <a:srgbClr val="002060"/>
              </a:solidFill>
              <a:latin typeface="Arial Narrow" panose="020B0606020202030204" pitchFamily="34" charset="0"/>
            </a:endParaRPr>
          </a:p>
        </p:txBody>
      </p:sp>
      <p:sp>
        <p:nvSpPr>
          <p:cNvPr id="8" name="Rectangle 7"/>
          <p:cNvSpPr/>
          <p:nvPr userDrawn="1"/>
        </p:nvSpPr>
        <p:spPr>
          <a:xfrm>
            <a:off x="6066575" y="6453336"/>
            <a:ext cx="1057733" cy="307777"/>
          </a:xfrm>
          <a:prstGeom prst="rect">
            <a:avLst/>
          </a:prstGeom>
        </p:spPr>
        <p:txBody>
          <a:bodyPr wrap="square">
            <a:spAutoFit/>
          </a:bodyPr>
          <a:lstStyle/>
          <a:p>
            <a:pPr lvl="0" algn="ctr">
              <a:spcBef>
                <a:spcPct val="0"/>
              </a:spcBef>
              <a:defRPr/>
            </a:pPr>
            <a:r>
              <a:rPr lang="en-US" sz="1400" dirty="0" err="1">
                <a:solidFill>
                  <a:srgbClr val="002060"/>
                </a:solidFill>
                <a:latin typeface="Arial Narrow" panose="020B0606020202030204" pitchFamily="34" charset="0"/>
              </a:rPr>
              <a:t>grnet</a:t>
            </a:r>
            <a:r>
              <a:rPr lang="en-US" sz="1400" dirty="0">
                <a:solidFill>
                  <a:srgbClr val="002060"/>
                </a:solidFill>
                <a:latin typeface="Arial Narrow" panose="020B0606020202030204" pitchFamily="34" charset="0"/>
              </a:rPr>
              <a:t> </a:t>
            </a:r>
            <a:r>
              <a:rPr lang="en-US" sz="1400" dirty="0" err="1">
                <a:solidFill>
                  <a:srgbClr val="002060"/>
                </a:solidFill>
                <a:latin typeface="Arial Narrow" panose="020B0606020202030204" pitchFamily="34" charset="0"/>
              </a:rPr>
              <a:t>sa</a:t>
            </a:r>
            <a:endParaRPr lang="el-GR" sz="1400" dirty="0">
              <a:solidFill>
                <a:srgbClr val="002060"/>
              </a:solidFill>
              <a:latin typeface="Arial Narrow" panose="020B0606020202030204" pitchFamily="34" charset="0"/>
            </a:endParaRPr>
          </a:p>
        </p:txBody>
      </p:sp>
      <p:sp>
        <p:nvSpPr>
          <p:cNvPr id="9" name="Rectangle 8"/>
          <p:cNvSpPr/>
          <p:nvPr userDrawn="1"/>
        </p:nvSpPr>
        <p:spPr>
          <a:xfrm>
            <a:off x="3792623" y="6457530"/>
            <a:ext cx="1977606" cy="307777"/>
          </a:xfrm>
          <a:prstGeom prst="rect">
            <a:avLst/>
          </a:prstGeom>
        </p:spPr>
        <p:txBody>
          <a:bodyPr wrap="square">
            <a:spAutoFit/>
          </a:bodyPr>
          <a:lstStyle/>
          <a:p>
            <a:pPr lvl="0" algn="ctr">
              <a:spcBef>
                <a:spcPct val="0"/>
              </a:spcBef>
              <a:defRPr/>
            </a:pPr>
            <a:r>
              <a:rPr lang="en-US" sz="1400" dirty="0">
                <a:solidFill>
                  <a:srgbClr val="002060"/>
                </a:solidFill>
                <a:latin typeface="Arial Narrow" panose="020B0606020202030204" pitchFamily="34" charset="0"/>
              </a:rPr>
              <a:t>grnet.gr</a:t>
            </a:r>
            <a:endParaRPr lang="el-GR" sz="1400" dirty="0">
              <a:solidFill>
                <a:srgbClr val="002060"/>
              </a:solidFill>
              <a:latin typeface="Arial Narrow" panose="020B0606020202030204" pitchFamily="34" charset="0"/>
            </a:endParaRPr>
          </a:p>
        </p:txBody>
      </p:sp>
      <p:pic>
        <p:nvPicPr>
          <p:cNvPr id="10" name="Picture 2" descr="cid:image012.png@01D4E570.4E9F7D40"/>
          <p:cNvPicPr>
            <a:picLocks noChangeAspect="1" noChangeArrowheads="1"/>
          </p:cNvPicPr>
          <p:nvPr userDrawn="1"/>
        </p:nvPicPr>
        <p:blipFill>
          <a:blip r:embed="rId3" r:link="rId4">
            <a:extLst>
              <a:ext uri="{28A0092B-C50C-407E-A947-70E740481C1C}">
                <a14:useLocalDpi xmlns:a14="http://schemas.microsoft.com/office/drawing/2010/main" val="0"/>
              </a:ext>
            </a:extLst>
          </a:blip>
          <a:srcRect/>
          <a:stretch>
            <a:fillRect/>
          </a:stretch>
        </p:blipFill>
        <p:spPr bwMode="auto">
          <a:xfrm>
            <a:off x="4272597" y="6510454"/>
            <a:ext cx="219075" cy="2190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id:image013.png@01D4E570.4E9F7D40"/>
          <p:cNvPicPr>
            <a:picLocks noChangeAspect="1" noChangeArrowheads="1"/>
          </p:cNvPicPr>
          <p:nvPr userDrawn="1"/>
        </p:nvPicPr>
        <p:blipFill>
          <a:blip r:embed="rId5" r:link="rId6">
            <a:extLst>
              <a:ext uri="{28A0092B-C50C-407E-A947-70E740481C1C}">
                <a14:useLocalDpi xmlns:a14="http://schemas.microsoft.com/office/drawing/2010/main" val="0"/>
              </a:ext>
            </a:extLst>
          </a:blip>
          <a:srcRect/>
          <a:stretch>
            <a:fillRect/>
          </a:stretch>
        </p:blipFill>
        <p:spPr bwMode="auto">
          <a:xfrm>
            <a:off x="5157144" y="6503340"/>
            <a:ext cx="219075" cy="219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id:image014.png@01D4E570.4E9F7D40"/>
          <p:cNvPicPr>
            <a:picLocks noChangeAspect="1" noChangeArrowheads="1"/>
          </p:cNvPicPr>
          <p:nvPr userDrawn="1"/>
        </p:nvPicPr>
        <p:blipFill>
          <a:blip r:embed="rId7" r:link="rId8">
            <a:extLst>
              <a:ext uri="{28A0092B-C50C-407E-A947-70E740481C1C}">
                <a14:useLocalDpi xmlns:a14="http://schemas.microsoft.com/office/drawing/2010/main" val="0"/>
              </a:ext>
            </a:extLst>
          </a:blip>
          <a:srcRect/>
          <a:stretch>
            <a:fillRect/>
          </a:stretch>
        </p:blipFill>
        <p:spPr bwMode="auto">
          <a:xfrm>
            <a:off x="6998995" y="6503340"/>
            <a:ext cx="219075" cy="2190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id:image015.png@01D4E570.4E9F7D40"/>
          <p:cNvPicPr>
            <a:picLocks noChangeAspect="1" noChangeArrowheads="1"/>
          </p:cNvPicPr>
          <p:nvPr userDrawn="1"/>
        </p:nvPicPr>
        <p:blipFill>
          <a:blip r:embed="rId9" r:link="rId10">
            <a:extLst>
              <a:ext uri="{28A0092B-C50C-407E-A947-70E740481C1C}">
                <a14:useLocalDpi xmlns:a14="http://schemas.microsoft.com/office/drawing/2010/main" val="0"/>
              </a:ext>
            </a:extLst>
          </a:blip>
          <a:srcRect/>
          <a:stretch>
            <a:fillRect/>
          </a:stretch>
        </p:blipFill>
        <p:spPr bwMode="auto">
          <a:xfrm>
            <a:off x="6070082" y="6502011"/>
            <a:ext cx="219075" cy="2190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104760" y="6250661"/>
            <a:ext cx="1977606" cy="523220"/>
          </a:xfrm>
          <a:prstGeom prst="rect">
            <a:avLst/>
          </a:prstGeom>
        </p:spPr>
        <p:txBody>
          <a:bodyPr wrap="square">
            <a:spAutoFit/>
          </a:bodyPr>
          <a:lstStyle/>
          <a:p>
            <a:pPr lvl="0" algn="ctr">
              <a:spcBef>
                <a:spcPct val="0"/>
              </a:spcBef>
              <a:defRPr/>
            </a:pPr>
            <a:r>
              <a:rPr lang="el-GR" sz="1400" b="1" dirty="0">
                <a:solidFill>
                  <a:srgbClr val="002060"/>
                </a:solidFill>
                <a:latin typeface="Arial" panose="020B0604020202020204" pitchFamily="34" charset="0"/>
                <a:cs typeface="Arial" panose="020B0604020202020204" pitchFamily="34" charset="0"/>
              </a:rPr>
              <a:t>  </a:t>
            </a:r>
            <a:r>
              <a:rPr lang="en-US" sz="1400" b="1" dirty="0">
                <a:solidFill>
                  <a:srgbClr val="002060"/>
                </a:solidFill>
                <a:latin typeface="Arial" panose="020B0604020202020204" pitchFamily="34" charset="0"/>
                <a:cs typeface="Arial" panose="020B0604020202020204" pitchFamily="34" charset="0"/>
              </a:rPr>
              <a:t>STAY CONNECTED</a:t>
            </a:r>
          </a:p>
          <a:p>
            <a:pPr lvl="0" algn="ctr">
              <a:spcBef>
                <a:spcPct val="0"/>
              </a:spcBef>
              <a:defRPr/>
            </a:pPr>
            <a:r>
              <a:rPr lang="en-US" sz="1400" b="1" dirty="0">
                <a:solidFill>
                  <a:srgbClr val="002060"/>
                </a:solidFill>
                <a:latin typeface="Arial" panose="020B0604020202020204" pitchFamily="34" charset="0"/>
                <a:cs typeface="Arial" panose="020B0604020202020204" pitchFamily="34" charset="0"/>
              </a:rPr>
              <a:t>FOLLOW US</a:t>
            </a:r>
            <a:endParaRPr lang="el-GR" sz="1400" b="1" dirty="0">
              <a:solidFill>
                <a:srgbClr val="002060"/>
              </a:solidFill>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05778" y="6512271"/>
            <a:ext cx="219076" cy="216155"/>
          </a:xfrm>
          <a:prstGeom prst="rect">
            <a:avLst/>
          </a:prstGeom>
        </p:spPr>
      </p:pic>
      <p:sp>
        <p:nvSpPr>
          <p:cNvPr id="16" name="Rectangle 15"/>
          <p:cNvSpPr/>
          <p:nvPr userDrawn="1"/>
        </p:nvSpPr>
        <p:spPr>
          <a:xfrm>
            <a:off x="8055334" y="6466104"/>
            <a:ext cx="916098" cy="307777"/>
          </a:xfrm>
          <a:prstGeom prst="rect">
            <a:avLst/>
          </a:prstGeom>
        </p:spPr>
        <p:txBody>
          <a:bodyPr wrap="square">
            <a:spAutoFit/>
          </a:bodyPr>
          <a:lstStyle/>
          <a:p>
            <a:pPr lvl="0" algn="ctr">
              <a:spcBef>
                <a:spcPct val="0"/>
              </a:spcBef>
              <a:defRPr/>
            </a:pPr>
            <a:r>
              <a:rPr lang="en-US" sz="1400" dirty="0">
                <a:solidFill>
                  <a:srgbClr val="002060"/>
                </a:solidFill>
                <a:latin typeface="Arial Narrow" panose="020B0606020202030204" pitchFamily="34" charset="0"/>
              </a:rPr>
              <a:t>grnet.gr</a:t>
            </a:r>
            <a:endParaRPr lang="el-GR" sz="1400"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1434892309"/>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000"/>
                                        <p:tgtEl>
                                          <p:spTgt spid="1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4" grpId="0"/>
      <p:bldP spid="1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FINAL COVER">
    <p:spTree>
      <p:nvGrpSpPr>
        <p:cNvPr id="1" name=""/>
        <p:cNvGrpSpPr/>
        <p:nvPr/>
      </p:nvGrpSpPr>
      <p:grpSpPr>
        <a:xfrm>
          <a:off x="0" y="0"/>
          <a:ext cx="0" cy="0"/>
          <a:chOff x="0" y="0"/>
          <a:chExt cx="0" cy="0"/>
        </a:xfrm>
      </p:grpSpPr>
      <p:sp>
        <p:nvSpPr>
          <p:cNvPr id="9" name="Rectangle 8"/>
          <p:cNvSpPr/>
          <p:nvPr userDrawn="1"/>
        </p:nvSpPr>
        <p:spPr>
          <a:xfrm>
            <a:off x="-26725" y="5141709"/>
            <a:ext cx="9257272"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995"/>
            <a:ext cx="9230547" cy="6482030"/>
          </a:xfrm>
          <a:prstGeom prst="rect">
            <a:avLst/>
          </a:prstGeom>
        </p:spPr>
      </p:pic>
      <p:sp>
        <p:nvSpPr>
          <p:cNvPr id="7" name="Rectangle 6"/>
          <p:cNvSpPr/>
          <p:nvPr userDrawn="1"/>
        </p:nvSpPr>
        <p:spPr>
          <a:xfrm>
            <a:off x="4079421" y="332656"/>
            <a:ext cx="4861139" cy="369332"/>
          </a:xfrm>
          <a:prstGeom prst="rect">
            <a:avLst/>
          </a:prstGeom>
        </p:spPr>
        <p:txBody>
          <a:bodyPr wrap="none">
            <a:spAutoFit/>
          </a:bodyPr>
          <a:lstStyle/>
          <a:p>
            <a:r>
              <a:rPr lang="en-US" b="1" dirty="0">
                <a:solidFill>
                  <a:srgbClr val="002060"/>
                </a:solidFill>
                <a:latin typeface="Arial" panose="020B0604020202020204" pitchFamily="34" charset="0"/>
                <a:cs typeface="Arial" panose="020B0604020202020204" pitchFamily="34" charset="0"/>
              </a:rPr>
              <a:t> Greek Research and Technology Network </a:t>
            </a:r>
            <a:endParaRPr lang="el-GR" dirty="0">
              <a:latin typeface="Arial" panose="020B0604020202020204" pitchFamily="34" charset="0"/>
              <a:cs typeface="Arial" panose="020B0604020202020204" pitchFamily="34" charset="0"/>
            </a:endParaRPr>
          </a:p>
        </p:txBody>
      </p:sp>
      <p:sp>
        <p:nvSpPr>
          <p:cNvPr id="10" name="Rectangle 9"/>
          <p:cNvSpPr/>
          <p:nvPr userDrawn="1"/>
        </p:nvSpPr>
        <p:spPr>
          <a:xfrm>
            <a:off x="6668159" y="4672261"/>
            <a:ext cx="2272401" cy="523220"/>
          </a:xfrm>
          <a:prstGeom prst="rect">
            <a:avLst/>
          </a:prstGeom>
        </p:spPr>
        <p:txBody>
          <a:bodyPr wrap="square">
            <a:spAutoFit/>
          </a:bodyPr>
          <a:lstStyle/>
          <a:p>
            <a:pPr lvl="0" algn="ctr">
              <a:spcBef>
                <a:spcPct val="0"/>
              </a:spcBef>
              <a:defRPr/>
            </a:pPr>
            <a:r>
              <a:rPr lang="en-US" sz="1400" b="1" dirty="0">
                <a:solidFill>
                  <a:srgbClr val="002060"/>
                </a:solidFill>
                <a:hlinkClick r:id="rId3"/>
              </a:rPr>
              <a:t>www.grnet.gr</a:t>
            </a:r>
            <a:r>
              <a:rPr lang="en-US" sz="1400" b="1" dirty="0">
                <a:solidFill>
                  <a:srgbClr val="002060"/>
                </a:solidFill>
              </a:rPr>
              <a:t> info@grnet.gr</a:t>
            </a:r>
            <a:endParaRPr lang="el-GR" sz="1400" b="1" dirty="0">
              <a:solidFill>
                <a:srgbClr val="002060"/>
              </a:solidFill>
            </a:endParaRPr>
          </a:p>
        </p:txBody>
      </p:sp>
      <p:sp>
        <p:nvSpPr>
          <p:cNvPr id="11" name="Rectangle 10"/>
          <p:cNvSpPr/>
          <p:nvPr userDrawn="1"/>
        </p:nvSpPr>
        <p:spPr>
          <a:xfrm>
            <a:off x="6871599" y="5534939"/>
            <a:ext cx="1977606" cy="307777"/>
          </a:xfrm>
          <a:prstGeom prst="rect">
            <a:avLst/>
          </a:prstGeom>
        </p:spPr>
        <p:txBody>
          <a:bodyPr wrap="square">
            <a:spAutoFit/>
          </a:bodyPr>
          <a:lstStyle/>
          <a:p>
            <a:pPr lvl="0" algn="ctr">
              <a:spcBef>
                <a:spcPct val="0"/>
              </a:spcBef>
              <a:defRPr/>
            </a:pPr>
            <a:r>
              <a:rPr lang="el-GR" sz="1400" dirty="0">
                <a:solidFill>
                  <a:srgbClr val="002060"/>
                </a:solidFill>
                <a:latin typeface="Arial Narrow" panose="020B0606020202030204" pitchFamily="34" charset="0"/>
              </a:rPr>
              <a:t>  </a:t>
            </a:r>
            <a:r>
              <a:rPr lang="en-US" sz="1400" dirty="0" err="1">
                <a:solidFill>
                  <a:srgbClr val="002060"/>
                </a:solidFill>
                <a:latin typeface="Arial Narrow" panose="020B0606020202030204" pitchFamily="34" charset="0"/>
              </a:rPr>
              <a:t>grnet_gr</a:t>
            </a:r>
            <a:endParaRPr lang="el-GR" sz="1400" dirty="0">
              <a:solidFill>
                <a:srgbClr val="002060"/>
              </a:solidFill>
              <a:latin typeface="Arial Narrow" panose="020B0606020202030204" pitchFamily="34" charset="0"/>
            </a:endParaRPr>
          </a:p>
        </p:txBody>
      </p:sp>
      <p:sp>
        <p:nvSpPr>
          <p:cNvPr id="12" name="Rectangle 11"/>
          <p:cNvSpPr/>
          <p:nvPr userDrawn="1"/>
        </p:nvSpPr>
        <p:spPr>
          <a:xfrm>
            <a:off x="6886797" y="6085136"/>
            <a:ext cx="1977606" cy="307777"/>
          </a:xfrm>
          <a:prstGeom prst="rect">
            <a:avLst/>
          </a:prstGeom>
        </p:spPr>
        <p:txBody>
          <a:bodyPr wrap="square">
            <a:spAutoFit/>
          </a:bodyPr>
          <a:lstStyle/>
          <a:p>
            <a:pPr lvl="0" algn="ctr">
              <a:spcBef>
                <a:spcPct val="0"/>
              </a:spcBef>
              <a:defRPr/>
            </a:pPr>
            <a:r>
              <a:rPr lang="en-US" sz="1400" dirty="0">
                <a:solidFill>
                  <a:srgbClr val="002060"/>
                </a:solidFill>
                <a:latin typeface="Arial Narrow" panose="020B0606020202030204" pitchFamily="34" charset="0"/>
              </a:rPr>
              <a:t>    </a:t>
            </a:r>
            <a:r>
              <a:rPr lang="en-US" sz="1400" dirty="0" err="1">
                <a:solidFill>
                  <a:srgbClr val="002060"/>
                </a:solidFill>
                <a:latin typeface="Arial Narrow" panose="020B0606020202030204" pitchFamily="34" charset="0"/>
              </a:rPr>
              <a:t>grnet</a:t>
            </a:r>
            <a:r>
              <a:rPr lang="en-US" sz="1400" dirty="0">
                <a:solidFill>
                  <a:srgbClr val="002060"/>
                </a:solidFill>
                <a:latin typeface="Arial Narrow" panose="020B0606020202030204" pitchFamily="34" charset="0"/>
              </a:rPr>
              <a:t> </a:t>
            </a:r>
            <a:r>
              <a:rPr lang="en-US" sz="1400" dirty="0" err="1">
                <a:solidFill>
                  <a:srgbClr val="002060"/>
                </a:solidFill>
                <a:latin typeface="Arial Narrow" panose="020B0606020202030204" pitchFamily="34" charset="0"/>
              </a:rPr>
              <a:t>edet</a:t>
            </a:r>
            <a:endParaRPr lang="el-GR" sz="1400" dirty="0">
              <a:solidFill>
                <a:srgbClr val="002060"/>
              </a:solidFill>
              <a:latin typeface="Arial Narrow" panose="020B0606020202030204" pitchFamily="34" charset="0"/>
            </a:endParaRPr>
          </a:p>
        </p:txBody>
      </p:sp>
      <p:sp>
        <p:nvSpPr>
          <p:cNvPr id="13" name="Rectangle 12"/>
          <p:cNvSpPr/>
          <p:nvPr userDrawn="1"/>
        </p:nvSpPr>
        <p:spPr>
          <a:xfrm>
            <a:off x="6914578" y="5827107"/>
            <a:ext cx="1977606" cy="307777"/>
          </a:xfrm>
          <a:prstGeom prst="rect">
            <a:avLst/>
          </a:prstGeom>
        </p:spPr>
        <p:txBody>
          <a:bodyPr wrap="square">
            <a:spAutoFit/>
          </a:bodyPr>
          <a:lstStyle/>
          <a:p>
            <a:pPr lvl="0" algn="ctr">
              <a:spcBef>
                <a:spcPct val="0"/>
              </a:spcBef>
              <a:defRPr/>
            </a:pPr>
            <a:r>
              <a:rPr lang="en-US" sz="1400" dirty="0" err="1">
                <a:solidFill>
                  <a:srgbClr val="002060"/>
                </a:solidFill>
                <a:latin typeface="Arial Narrow" panose="020B0606020202030204" pitchFamily="34" charset="0"/>
              </a:rPr>
              <a:t>grnet</a:t>
            </a:r>
            <a:r>
              <a:rPr lang="en-US" sz="1400" dirty="0">
                <a:solidFill>
                  <a:srgbClr val="002060"/>
                </a:solidFill>
                <a:latin typeface="Arial Narrow" panose="020B0606020202030204" pitchFamily="34" charset="0"/>
              </a:rPr>
              <a:t> </a:t>
            </a:r>
            <a:r>
              <a:rPr lang="en-US" sz="1400" dirty="0" err="1">
                <a:solidFill>
                  <a:srgbClr val="002060"/>
                </a:solidFill>
                <a:latin typeface="Arial Narrow" panose="020B0606020202030204" pitchFamily="34" charset="0"/>
              </a:rPr>
              <a:t>sa</a:t>
            </a:r>
            <a:endParaRPr lang="el-GR" sz="1400" dirty="0">
              <a:solidFill>
                <a:srgbClr val="002060"/>
              </a:solidFill>
              <a:latin typeface="Arial Narrow" panose="020B0606020202030204" pitchFamily="34" charset="0"/>
            </a:endParaRPr>
          </a:p>
        </p:txBody>
      </p:sp>
      <p:sp>
        <p:nvSpPr>
          <p:cNvPr id="14" name="Rectangle 13"/>
          <p:cNvSpPr/>
          <p:nvPr userDrawn="1"/>
        </p:nvSpPr>
        <p:spPr>
          <a:xfrm>
            <a:off x="6908175" y="5247886"/>
            <a:ext cx="1977606" cy="307777"/>
          </a:xfrm>
          <a:prstGeom prst="rect">
            <a:avLst/>
          </a:prstGeom>
        </p:spPr>
        <p:txBody>
          <a:bodyPr wrap="square">
            <a:spAutoFit/>
          </a:bodyPr>
          <a:lstStyle/>
          <a:p>
            <a:pPr lvl="0" algn="ctr">
              <a:spcBef>
                <a:spcPct val="0"/>
              </a:spcBef>
              <a:defRPr/>
            </a:pPr>
            <a:r>
              <a:rPr lang="en-US" sz="1400" dirty="0">
                <a:solidFill>
                  <a:srgbClr val="002060"/>
                </a:solidFill>
                <a:latin typeface="Arial Narrow" panose="020B0606020202030204" pitchFamily="34" charset="0"/>
              </a:rPr>
              <a:t>grnet.gr</a:t>
            </a:r>
            <a:endParaRPr lang="el-GR" sz="1400" dirty="0">
              <a:solidFill>
                <a:srgbClr val="002060"/>
              </a:solidFill>
              <a:latin typeface="Arial Narrow" panose="020B0606020202030204" pitchFamily="34" charset="0"/>
            </a:endParaRPr>
          </a:p>
        </p:txBody>
      </p:sp>
      <p:pic>
        <p:nvPicPr>
          <p:cNvPr id="16" name="Picture 3" descr="cid:image013.png@01D4E570.4E9F7D40"/>
          <p:cNvPicPr>
            <a:picLocks noChangeAspect="1" noChangeArrowheads="1"/>
          </p:cNvPicPr>
          <p:nvPr userDrawn="1"/>
        </p:nvPicPr>
        <p:blipFill>
          <a:blip r:embed="rId4" r:link="rId5">
            <a:extLst>
              <a:ext uri="{28A0092B-C50C-407E-A947-70E740481C1C}">
                <a14:useLocalDpi xmlns:a14="http://schemas.microsoft.com/office/drawing/2010/main" val="0"/>
              </a:ext>
            </a:extLst>
          </a:blip>
          <a:srcRect/>
          <a:stretch>
            <a:fillRect/>
          </a:stretch>
        </p:blipFill>
        <p:spPr bwMode="auto">
          <a:xfrm>
            <a:off x="7243937" y="5610268"/>
            <a:ext cx="219075" cy="2190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id:image014.png@01D4E570.4E9F7D40"/>
          <p:cNvPicPr>
            <a:picLocks noChangeAspect="1" noChangeArrowheads="1"/>
          </p:cNvPicPr>
          <p:nvPr userDrawn="1"/>
        </p:nvPicPr>
        <p:blipFill>
          <a:blip r:embed="rId6" r:link="rId7">
            <a:extLst>
              <a:ext uri="{28A0092B-C50C-407E-A947-70E740481C1C}">
                <a14:useLocalDpi xmlns:a14="http://schemas.microsoft.com/office/drawing/2010/main" val="0"/>
              </a:ext>
            </a:extLst>
          </a:blip>
          <a:srcRect/>
          <a:stretch>
            <a:fillRect/>
          </a:stretch>
        </p:blipFill>
        <p:spPr bwMode="auto">
          <a:xfrm>
            <a:off x="7243935" y="6161951"/>
            <a:ext cx="219075" cy="219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cid:image015.png@01D4E570.4E9F7D40"/>
          <p:cNvPicPr>
            <a:picLocks noChangeAspect="1" noChangeArrowheads="1"/>
          </p:cNvPicPr>
          <p:nvPr userDrawn="1"/>
        </p:nvPicPr>
        <p:blipFill>
          <a:blip r:embed="rId8" r:link="rId9">
            <a:extLst>
              <a:ext uri="{28A0092B-C50C-407E-A947-70E740481C1C}">
                <a14:useLocalDpi xmlns:a14="http://schemas.microsoft.com/office/drawing/2010/main" val="0"/>
              </a:ext>
            </a:extLst>
          </a:blip>
          <a:srcRect/>
          <a:stretch>
            <a:fillRect/>
          </a:stretch>
        </p:blipFill>
        <p:spPr bwMode="auto">
          <a:xfrm>
            <a:off x="7243936" y="5893204"/>
            <a:ext cx="219075" cy="21907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6734702" y="3805997"/>
            <a:ext cx="1977606" cy="523220"/>
          </a:xfrm>
          <a:prstGeom prst="rect">
            <a:avLst/>
          </a:prstGeom>
        </p:spPr>
        <p:txBody>
          <a:bodyPr wrap="square">
            <a:spAutoFit/>
          </a:bodyPr>
          <a:lstStyle/>
          <a:p>
            <a:pPr lvl="0" algn="ctr">
              <a:spcBef>
                <a:spcPct val="0"/>
              </a:spcBef>
              <a:defRPr/>
            </a:pPr>
            <a:r>
              <a:rPr lang="el-GR" sz="1400" b="1" dirty="0">
                <a:solidFill>
                  <a:srgbClr val="002060"/>
                </a:solidFill>
                <a:latin typeface="Arial" panose="020B0604020202020204" pitchFamily="34" charset="0"/>
                <a:cs typeface="Arial" panose="020B0604020202020204" pitchFamily="34" charset="0"/>
              </a:rPr>
              <a:t>  </a:t>
            </a:r>
            <a:r>
              <a:rPr lang="en-US" sz="1400" b="1" dirty="0">
                <a:solidFill>
                  <a:srgbClr val="002060"/>
                </a:solidFill>
                <a:latin typeface="Arial" panose="020B0604020202020204" pitchFamily="34" charset="0"/>
                <a:cs typeface="Arial" panose="020B0604020202020204" pitchFamily="34" charset="0"/>
              </a:rPr>
              <a:t>STAY CONNECTED</a:t>
            </a:r>
          </a:p>
          <a:p>
            <a:pPr lvl="0" algn="ctr">
              <a:spcBef>
                <a:spcPct val="0"/>
              </a:spcBef>
              <a:defRPr/>
            </a:pPr>
            <a:r>
              <a:rPr lang="en-US" sz="1400" b="1" dirty="0">
                <a:solidFill>
                  <a:srgbClr val="002060"/>
                </a:solidFill>
                <a:latin typeface="Arial" panose="020B0604020202020204" pitchFamily="34" charset="0"/>
                <a:cs typeface="Arial" panose="020B0604020202020204" pitchFamily="34" charset="0"/>
              </a:rPr>
              <a:t>FOLLOW US</a:t>
            </a:r>
            <a:endParaRPr lang="el-GR" sz="1400" b="1" dirty="0">
              <a:solidFill>
                <a:srgbClr val="002060"/>
              </a:solidFill>
              <a:latin typeface="Arial" panose="020B0604020202020204" pitchFamily="34" charset="0"/>
              <a:cs typeface="Arial" panose="020B0604020202020204" pitchFamily="34" charset="0"/>
            </a:endParaRPr>
          </a:p>
        </p:txBody>
      </p:sp>
      <p:pic>
        <p:nvPicPr>
          <p:cNvPr id="20" name="Picture 19"/>
          <p:cNvPicPr>
            <a:picLocks noChangeAspect="1"/>
          </p:cNvPicPr>
          <p:nvPr userDrawn="1"/>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48026" y="6433653"/>
            <a:ext cx="219076" cy="216155"/>
          </a:xfrm>
          <a:prstGeom prst="rect">
            <a:avLst/>
          </a:prstGeom>
        </p:spPr>
      </p:pic>
      <p:sp>
        <p:nvSpPr>
          <p:cNvPr id="21" name="Rectangle 20"/>
          <p:cNvSpPr/>
          <p:nvPr userDrawn="1"/>
        </p:nvSpPr>
        <p:spPr>
          <a:xfrm>
            <a:off x="6908175" y="6361695"/>
            <a:ext cx="1977606" cy="307777"/>
          </a:xfrm>
          <a:prstGeom prst="rect">
            <a:avLst/>
          </a:prstGeom>
        </p:spPr>
        <p:txBody>
          <a:bodyPr wrap="square">
            <a:spAutoFit/>
          </a:bodyPr>
          <a:lstStyle/>
          <a:p>
            <a:pPr lvl="0" algn="ctr">
              <a:spcBef>
                <a:spcPct val="0"/>
              </a:spcBef>
              <a:defRPr/>
            </a:pPr>
            <a:r>
              <a:rPr lang="en-US" sz="1400" dirty="0">
                <a:solidFill>
                  <a:srgbClr val="002060"/>
                </a:solidFill>
                <a:latin typeface="Arial Narrow" panose="020B0606020202030204" pitchFamily="34" charset="0"/>
              </a:rPr>
              <a:t>grnet.gr</a:t>
            </a:r>
            <a:endParaRPr lang="el-GR" sz="1400" dirty="0">
              <a:solidFill>
                <a:srgbClr val="002060"/>
              </a:solidFill>
              <a:latin typeface="Arial Narrow" panose="020B0606020202030204" pitchFamily="34" charset="0"/>
            </a:endParaRPr>
          </a:p>
        </p:txBody>
      </p:sp>
      <p:pic>
        <p:nvPicPr>
          <p:cNvPr id="8" name="Picture 7">
            <a:extLst>
              <a:ext uri="{FF2B5EF4-FFF2-40B4-BE49-F238E27FC236}">
                <a16:creationId xmlns:a16="http://schemas.microsoft.com/office/drawing/2014/main" id="{CA0B72F4-8BFC-450E-B682-A9D8E338AC0B}"/>
              </a:ext>
            </a:extLst>
          </p:cNvPr>
          <p:cNvPicPr>
            <a:picLocks noChangeAspect="1"/>
          </p:cNvPicPr>
          <p:nvPr userDrawn="1"/>
        </p:nvPicPr>
        <p:blipFill>
          <a:blip r:embed="rId11"/>
          <a:stretch>
            <a:fillRect/>
          </a:stretch>
        </p:blipFill>
        <p:spPr>
          <a:xfrm>
            <a:off x="546599" y="5345629"/>
            <a:ext cx="2444429" cy="962956"/>
          </a:xfrm>
          <a:prstGeom prst="rect">
            <a:avLst/>
          </a:prstGeom>
        </p:spPr>
      </p:pic>
      <p:pic>
        <p:nvPicPr>
          <p:cNvPr id="22" name="Picture 2" descr="cid:image012.png@01D4E570.4E9F7D40"/>
          <p:cNvPicPr>
            <a:picLocks noChangeAspect="1" noChangeArrowheads="1"/>
          </p:cNvPicPr>
          <p:nvPr userDrawn="1"/>
        </p:nvPicPr>
        <p:blipFill>
          <a:blip r:embed="rId12" r:link="rId13">
            <a:extLst>
              <a:ext uri="{28A0092B-C50C-407E-A947-70E740481C1C}">
                <a14:useLocalDpi xmlns:a14="http://schemas.microsoft.com/office/drawing/2010/main" val="0"/>
              </a:ext>
            </a:extLst>
          </a:blip>
          <a:srcRect/>
          <a:stretch>
            <a:fillRect/>
          </a:stretch>
        </p:blipFill>
        <p:spPr bwMode="auto">
          <a:xfrm>
            <a:off x="7248026" y="5313477"/>
            <a:ext cx="219075" cy="21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26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2000"/>
                                        <p:tgtEl>
                                          <p:spTgt spid="1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heel(1)">
                                      <p:cBhvr>
                                        <p:cTn id="22" dur="2000"/>
                                        <p:tgtEl>
                                          <p:spTgt spid="19"/>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heel(1)">
                                      <p:cBhvr>
                                        <p:cTn id="2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Σελίδα Παρουσίασης Κενή">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sz="1200">
                <a:solidFill>
                  <a:schemeClr val="tx1">
                    <a:lumMod val="50000"/>
                    <a:lumOff val="50000"/>
                  </a:schemeClr>
                </a:solidFill>
                <a:latin typeface="Arial Narrow" pitchFamily="34" charset="0"/>
              </a:defRPr>
            </a:lvl1pPr>
          </a:lstStyle>
          <a:p>
            <a:fld id="{AE1AEA00-428D-4442-85E8-01795D626F2C}" type="datetimeFigureOut">
              <a:rPr lang="en-US" smtClean="0"/>
              <a:pPr/>
              <a:t>11/1/19</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sz="1200">
                <a:solidFill>
                  <a:schemeClr val="tx1">
                    <a:lumMod val="50000"/>
                    <a:lumOff val="50000"/>
                  </a:schemeClr>
                </a:solidFill>
                <a:latin typeface="Arial Narrow" pitchFamily="34" charset="0"/>
              </a:defRPr>
            </a:lvl1pPr>
          </a:lstStyle>
          <a:p>
            <a:endParaRPr lang="en-US" dirty="0"/>
          </a:p>
        </p:txBody>
      </p:sp>
      <p:sp>
        <p:nvSpPr>
          <p:cNvPr id="5" name="Slide Number Placeholder 4"/>
          <p:cNvSpPr>
            <a:spLocks noGrp="1"/>
          </p:cNvSpPr>
          <p:nvPr>
            <p:ph type="sldNum" sz="quarter" idx="12"/>
          </p:nvPr>
        </p:nvSpPr>
        <p:spPr/>
        <p:txBody>
          <a:bodyPr/>
          <a:lstStyle/>
          <a:p>
            <a:fld id="{B839D157-5910-8645-A8C9-5C8A63C4C3DC}" type="slidenum">
              <a:rPr lang="en-US" smtClean="0"/>
              <a:pPr/>
              <a:t>‹#›</a:t>
            </a:fld>
            <a:endParaRPr lang="en-US"/>
          </a:p>
        </p:txBody>
      </p:sp>
    </p:spTree>
    <p:extLst>
      <p:ext uri="{BB962C8B-B14F-4D97-AF65-F5344CB8AC3E}">
        <p14:creationId xmlns:p14="http://schemas.microsoft.com/office/powerpoint/2010/main" val="2200734551"/>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General Background/ 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215640" y="6492875"/>
            <a:ext cx="2895600" cy="365125"/>
          </a:xfrm>
          <a:prstGeom prst="rect">
            <a:avLst/>
          </a:prstGeom>
        </p:spPr>
        <p:txBody>
          <a:bodyPr/>
          <a:lstStyle>
            <a:lvl1pPr>
              <a:defRPr sz="1200">
                <a:solidFill>
                  <a:schemeClr val="tx1">
                    <a:lumMod val="50000"/>
                    <a:lumOff val="50000"/>
                  </a:schemeClr>
                </a:solidFill>
                <a:latin typeface="Arial Narrow" pitchFamily="34" charset="0"/>
              </a:defRPr>
            </a:lvl1pPr>
          </a:lstStyle>
          <a:p>
            <a:endParaRPr lang="en-US" dirty="0"/>
          </a:p>
        </p:txBody>
      </p:sp>
      <p:sp>
        <p:nvSpPr>
          <p:cNvPr id="4" name="Slide Number Placeholder 3"/>
          <p:cNvSpPr>
            <a:spLocks noGrp="1"/>
          </p:cNvSpPr>
          <p:nvPr>
            <p:ph type="sldNum" sz="quarter" idx="12"/>
          </p:nvPr>
        </p:nvSpPr>
        <p:spPr>
          <a:xfrm>
            <a:off x="8711738" y="6492875"/>
            <a:ext cx="432262" cy="365125"/>
          </a:xfrm>
        </p:spPr>
        <p:txBody>
          <a:bodyPr/>
          <a:lstStyle/>
          <a:p>
            <a:fld id="{B839D157-5910-8645-A8C9-5C8A63C4C3DC}" type="slidenum">
              <a:rPr lang="en-US" smtClean="0"/>
              <a:pPr/>
              <a:t>‹#›</a:t>
            </a:fld>
            <a:endParaRPr lang="en-US"/>
          </a:p>
        </p:txBody>
      </p:sp>
    </p:spTree>
    <p:extLst>
      <p:ext uri="{BB962C8B-B14F-4D97-AF65-F5344CB8AC3E}">
        <p14:creationId xmlns:p14="http://schemas.microsoft.com/office/powerpoint/2010/main" val="2539854876"/>
      </p:ext>
    </p:extLst>
  </p:cSld>
  <p:clrMapOvr>
    <a:masterClrMapping/>
  </p:clrMapOvr>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7387"/>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830387"/>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9D157-5910-8645-A8C9-5C8A63C4C3DC}" type="slidenum">
              <a:rPr lang="en-US" smtClean="0"/>
              <a:pPr/>
              <a:t>‹#›</a:t>
            </a:fld>
            <a:endParaRPr lang="en-US"/>
          </a:p>
        </p:txBody>
      </p:sp>
      <p:pic>
        <p:nvPicPr>
          <p:cNvPr id="2050" name="Picture 2"/>
          <p:cNvPicPr>
            <a:picLocks noChangeAspect="1" noChangeArrowheads="1"/>
          </p:cNvPicPr>
          <p:nvPr userDrawn="1"/>
        </p:nvPicPr>
        <p:blipFill>
          <a:blip r:embed="rId13"/>
          <a:srcRect/>
          <a:stretch>
            <a:fillRect/>
          </a:stretch>
        </p:blipFill>
        <p:spPr bwMode="auto">
          <a:xfrm>
            <a:off x="0" y="0"/>
            <a:ext cx="9193162" cy="6858000"/>
          </a:xfrm>
          <a:prstGeom prst="rect">
            <a:avLst/>
          </a:prstGeom>
          <a:noFill/>
          <a:ln w="9525">
            <a:noFill/>
            <a:miter lim="800000"/>
            <a:headEnd/>
            <a:tailEnd/>
          </a:ln>
        </p:spPr>
      </p:pic>
      <p:sp>
        <p:nvSpPr>
          <p:cNvPr id="7" name="Rectangle 6"/>
          <p:cNvSpPr/>
          <p:nvPr userDrawn="1"/>
        </p:nvSpPr>
        <p:spPr>
          <a:xfrm>
            <a:off x="188007" y="264920"/>
            <a:ext cx="991313" cy="1025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113102389"/>
      </p:ext>
    </p:extLst>
  </p:cSld>
  <p:clrMap bg1="lt1" tx1="dk1" bg2="lt2" tx2="dk2" accent1="accent1" accent2="accent2" accent3="accent3" accent4="accent4" accent5="accent5" accent6="accent6" hlink="hlink" folHlink="folHlink"/>
  <p:sldLayoutIdLst>
    <p:sldLayoutId id="2147483678" r:id="rId1"/>
    <p:sldLayoutId id="2147483677" r:id="rId2"/>
    <p:sldLayoutId id="2147483669" r:id="rId3"/>
    <p:sldLayoutId id="2147483670" r:id="rId4"/>
    <p:sldLayoutId id="2147483676" r:id="rId5"/>
    <p:sldLayoutId id="2147483675" r:id="rId6"/>
    <p:sldLayoutId id="2147483674" r:id="rId7"/>
    <p:sldLayoutId id="2147483671" r:id="rId8"/>
    <p:sldLayoutId id="2147483672" r:id="rId9"/>
    <p:sldLayoutId id="2147483673" r:id="rId10"/>
    <p:sldLayoutId id="2147483667" r:id="rId11"/>
  </p:sldLayoutIdLst>
  <mc:AlternateContent xmlns:mc="http://schemas.openxmlformats.org/markup-compatibility/2006" xmlns:p14="http://schemas.microsoft.com/office/powerpoint/2010/main">
    <mc:Choice Requires="p14">
      <p:transition spd="slow" p14:dur="4000" advClick="0" advTm="15000">
        <p14:vortex dir="r"/>
      </p:transition>
    </mc:Choice>
    <mc:Fallback xmlns="">
      <p:transition spd="slow" advClick="0" advTm="15000">
        <p:fade/>
      </p:transition>
    </mc:Fallback>
  </mc:AlternateContent>
  <p:txStyles>
    <p:titleStyle>
      <a:lvl1pPr algn="ctr" defTabSz="457200" rtl="0" eaLnBrk="1" latinLnBrk="0" hangingPunct="1">
        <a:spcBef>
          <a:spcPct val="0"/>
        </a:spcBef>
        <a:buNone/>
        <a:defRPr sz="3600" kern="1200">
          <a:solidFill>
            <a:srgbClr val="002060"/>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Tx/>
        <a:buBlip>
          <a:blip r:embed="rId14"/>
        </a:buBlip>
        <a:defRPr sz="2400" kern="1200">
          <a:solidFill>
            <a:srgbClr val="002060"/>
          </a:solidFill>
          <a:latin typeface="Arial Narrow" panose="020B0606020202030204" pitchFamily="34" charset="0"/>
          <a:ea typeface="+mn-ea"/>
          <a:cs typeface="+mn-cs"/>
        </a:defRPr>
      </a:lvl1pPr>
      <a:lvl2pPr marL="742950" indent="-285750" algn="l" defTabSz="457200" rtl="0" eaLnBrk="1" latinLnBrk="0" hangingPunct="1">
        <a:spcBef>
          <a:spcPct val="20000"/>
        </a:spcBef>
        <a:buFontTx/>
        <a:buBlip>
          <a:blip r:embed="rId14"/>
        </a:buBlip>
        <a:defRPr sz="2200" kern="1200">
          <a:solidFill>
            <a:srgbClr val="002060"/>
          </a:solidFill>
          <a:latin typeface="Arial Narrow" panose="020B0606020202030204" pitchFamily="34" charset="0"/>
          <a:ea typeface="+mn-ea"/>
          <a:cs typeface="+mn-cs"/>
        </a:defRPr>
      </a:lvl2pPr>
      <a:lvl3pPr marL="1143000" indent="-228600" algn="l" defTabSz="457200" rtl="0" eaLnBrk="1" latinLnBrk="0" hangingPunct="1">
        <a:spcBef>
          <a:spcPct val="20000"/>
        </a:spcBef>
        <a:buFontTx/>
        <a:buBlip>
          <a:blip r:embed="rId14"/>
        </a:buBlip>
        <a:defRPr sz="2000" kern="1200">
          <a:solidFill>
            <a:schemeClr val="accent6"/>
          </a:solidFill>
          <a:latin typeface="Arial Narrow" panose="020B0606020202030204" pitchFamily="34" charset="0"/>
          <a:ea typeface="+mn-ea"/>
          <a:cs typeface="+mn-cs"/>
        </a:defRPr>
      </a:lvl3pPr>
      <a:lvl4pPr marL="1600200" indent="-228600" algn="l" defTabSz="457200" rtl="0" eaLnBrk="1" latinLnBrk="0" hangingPunct="1">
        <a:spcBef>
          <a:spcPct val="20000"/>
        </a:spcBef>
        <a:buFontTx/>
        <a:buBlip>
          <a:blip r:embed="rId14"/>
        </a:buBlip>
        <a:defRPr sz="1800" kern="1200">
          <a:solidFill>
            <a:srgbClr val="002060"/>
          </a:solidFill>
          <a:latin typeface="Arial Narrow" panose="020B0606020202030204" pitchFamily="34" charset="0"/>
          <a:ea typeface="+mn-ea"/>
          <a:cs typeface="+mn-cs"/>
        </a:defRPr>
      </a:lvl4pPr>
      <a:lvl5pPr marL="2057400" indent="-228600" algn="l" defTabSz="457200" rtl="0" eaLnBrk="1" latinLnBrk="0" hangingPunct="1">
        <a:spcBef>
          <a:spcPct val="20000"/>
        </a:spcBef>
        <a:buFontTx/>
        <a:buBlip>
          <a:blip r:embed="rId14"/>
        </a:buBlip>
        <a:defRPr sz="1600" kern="1200">
          <a:solidFill>
            <a:schemeClr val="accent6"/>
          </a:solidFill>
          <a:latin typeface="Arial Narrow" panose="020B060602020203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pyxida.grnet.gr/course/view.php?id=7;" TargetMode="External"/><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sentinel.esa.int/" TargetMode="External"/><Relationship Id="rId7" Type="http://schemas.openxmlformats.org/officeDocument/2006/relationships/hyperlink" Target="https://www.geant.org/Projects/GEANT_Project_GN4-3/" TargetMode="External"/><Relationship Id="rId2" Type="http://schemas.openxmlformats.org/officeDocument/2006/relationships/image" Target="../media/image44.jpg"/><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hyperlink" Target="https://www.seadatanet.org/About-us/SeaDataCloud" TargetMode="Externa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s://www.certcoop.eu/" TargetMode="External"/><Relationship Id="rId7" Type="http://schemas.openxmlformats.org/officeDocument/2006/relationships/image" Target="../media/image49.png"/><Relationship Id="rId2" Type="http://schemas.openxmlformats.org/officeDocument/2006/relationships/image" Target="../media/image47.jpg"/><Relationship Id="rId1" Type="http://schemas.openxmlformats.org/officeDocument/2006/relationships/slideLayout" Target="../slideLayouts/slideLayout3.xml"/><Relationship Id="rId6" Type="http://schemas.openxmlformats.org/officeDocument/2006/relationships/hyperlink" Target="https://up2university.eu/up2universe/" TargetMode="External"/><Relationship Id="rId5" Type="http://schemas.openxmlformats.org/officeDocument/2006/relationships/hyperlink" Target="https://www.aeneas2020.eu/" TargetMode="Externa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50.jpg"/><Relationship Id="rId7" Type="http://schemas.openxmlformats.org/officeDocument/2006/relationships/hyperlink" Target="https://www.elixir-europe.org/about-us/who-we-are/nodes/greece" TargetMode="External"/><Relationship Id="rId2" Type="http://schemas.openxmlformats.org/officeDocument/2006/relationships/hyperlink" Target="https://grnet.gr/grnet_projects/hephaestus/" TargetMode="Externa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hyperlink" Target="https://grnet.gr/grnet_projects/helix/" TargetMode="Externa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apollonis-infrastructure.gr/" TargetMode="External"/><Relationship Id="rId7" Type="http://schemas.openxmlformats.org/officeDocument/2006/relationships/hyperlink" Target="https://www.eosc-hub.eu/" TargetMode="External"/><Relationship Id="rId2" Type="http://schemas.openxmlformats.org/officeDocument/2006/relationships/image" Target="../media/image53.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hyperlink" Target="https://enedi.eu/" TargetMode="External"/><Relationship Id="rId10" Type="http://schemas.openxmlformats.org/officeDocument/2006/relationships/comments" Target="../comments/comment2.xml"/><Relationship Id="rId4" Type="http://schemas.openxmlformats.org/officeDocument/2006/relationships/image" Target="../media/image54.jpg"/><Relationship Id="rId9" Type="http://schemas.openxmlformats.org/officeDocument/2006/relationships/hyperlink" Target="http://www.synthesys.info/"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hpc-europa.eu/" TargetMode="External"/><Relationship Id="rId7"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hyperlink" Target="https://www.projectdiva.eu/" TargetMode="External"/><Relationship Id="rId4" Type="http://schemas.openxmlformats.org/officeDocument/2006/relationships/hyperlink" Target="http://www.prace-ri.eu/"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project-dare.eu/" TargetMode="External"/><Relationship Id="rId7" Type="http://schemas.openxmlformats.org/officeDocument/2006/relationships/comments" Target="../comments/comment3.xml"/><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hyperlink" Target="https://www.eury-where.gr/" TargetMode="External"/><Relationship Id="rId4" Type="http://schemas.openxmlformats.org/officeDocument/2006/relationships/hyperlink" Target="https://grnet.gr/grnet_projects/cef-ei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priviledge-project.eu/" TargetMode="External"/><Relationship Id="rId7" Type="http://schemas.openxmlformats.org/officeDocument/2006/relationships/comments" Target="../comments/comment4.xml"/><Relationship Id="rId2"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hyperlink" Target="https://www.ni4os.eu/" TargetMode="External"/><Relationship Id="rId5" Type="http://schemas.openxmlformats.org/officeDocument/2006/relationships/hyperlink" Target="https://www.openaire.eu/advance/" TargetMode="Externa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15" y="-27384"/>
            <a:ext cx="9406448" cy="5220776"/>
          </a:xfrm>
          <a:prstGeom prst="rect">
            <a:avLst/>
          </a:prstGeom>
        </p:spPr>
      </p:pic>
      <p:sp>
        <p:nvSpPr>
          <p:cNvPr id="4" name="Rectangle 3"/>
          <p:cNvSpPr/>
          <p:nvPr/>
        </p:nvSpPr>
        <p:spPr>
          <a:xfrm>
            <a:off x="-121314" y="5046984"/>
            <a:ext cx="9406447"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50CB4D0-510D-4055-8D97-2A21A9A75702}"/>
              </a:ext>
            </a:extLst>
          </p:cNvPr>
          <p:cNvPicPr>
            <a:picLocks noChangeAspect="1"/>
          </p:cNvPicPr>
          <p:nvPr/>
        </p:nvPicPr>
        <p:blipFill>
          <a:blip r:embed="rId3"/>
          <a:stretch>
            <a:fillRect/>
          </a:stretch>
        </p:blipFill>
        <p:spPr>
          <a:xfrm>
            <a:off x="2728364" y="5531316"/>
            <a:ext cx="3143250" cy="123825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561" y="6194854"/>
            <a:ext cx="1709928" cy="40387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8679" y="6123817"/>
            <a:ext cx="1691640" cy="443049"/>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561" y="5538488"/>
            <a:ext cx="1784370" cy="39710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8679" y="5531316"/>
            <a:ext cx="1588476" cy="423904"/>
          </a:xfrm>
          <a:prstGeom prst="rect">
            <a:avLst/>
          </a:prstGeom>
        </p:spPr>
      </p:pic>
      <p:sp>
        <p:nvSpPr>
          <p:cNvPr id="3" name="Rectangle 2"/>
          <p:cNvSpPr/>
          <p:nvPr/>
        </p:nvSpPr>
        <p:spPr>
          <a:xfrm>
            <a:off x="2145695" y="5091857"/>
            <a:ext cx="5608267" cy="400110"/>
          </a:xfrm>
          <a:prstGeom prst="rect">
            <a:avLst/>
          </a:prstGeom>
        </p:spPr>
        <p:txBody>
          <a:bodyPr wrap="none">
            <a:spAutoFit/>
          </a:bodyPr>
          <a:lstStyle/>
          <a:p>
            <a:pPr algn="ctr"/>
            <a:r>
              <a:rPr lang="en-US" sz="2000" b="1" dirty="0">
                <a:solidFill>
                  <a:srgbClr val="002060"/>
                </a:solidFill>
                <a:latin typeface="Arial Narrow" panose="020B0606020202030204" pitchFamily="34" charset="0"/>
                <a:cs typeface="Arial" panose="020B0604020202020204" pitchFamily="34" charset="0"/>
              </a:rPr>
              <a:t> National Infrastructures for Research and Technology</a:t>
            </a:r>
            <a:endParaRPr lang="el-GR" sz="2000" b="1" dirty="0">
              <a:solidFill>
                <a:srgbClr val="002060"/>
              </a:solidFill>
              <a:latin typeface="Arial Narrow" panose="020B0606020202030204" pitchFamily="34" charset="0"/>
              <a:cs typeface="Arial" panose="020B0604020202020204" pitchFamily="34" charset="0"/>
            </a:endParaRPr>
          </a:p>
        </p:txBody>
      </p:sp>
      <p:pic>
        <p:nvPicPr>
          <p:cNvPr id="6" name="Picture 5"/>
          <p:cNvPicPr>
            <a:picLocks noChangeAspect="1"/>
          </p:cNvPicPr>
          <p:nvPr/>
        </p:nvPicPr>
        <p:blipFill>
          <a:blip r:embed="rId8"/>
          <a:stretch>
            <a:fillRect/>
          </a:stretch>
        </p:blipFill>
        <p:spPr>
          <a:xfrm>
            <a:off x="1043608" y="260648"/>
            <a:ext cx="2664296" cy="265146"/>
          </a:xfrm>
          <a:prstGeom prst="rect">
            <a:avLst/>
          </a:prstGeom>
        </p:spPr>
      </p:pic>
      <p:sp>
        <p:nvSpPr>
          <p:cNvPr id="14" name="Rectangle 13"/>
          <p:cNvSpPr/>
          <p:nvPr/>
        </p:nvSpPr>
        <p:spPr>
          <a:xfrm>
            <a:off x="900000" y="216000"/>
            <a:ext cx="3993849" cy="324000"/>
          </a:xfrm>
          <a:prstGeom prst="rect">
            <a:avLst/>
          </a:prstGeom>
        </p:spPr>
        <p:txBody>
          <a:bodyPr wrap="none">
            <a:spAutoFit/>
          </a:bodyPr>
          <a:lstStyle/>
          <a:p>
            <a:pPr algn="ctr"/>
            <a:r>
              <a:rPr lang="en-US" sz="1400" b="1" dirty="0">
                <a:solidFill>
                  <a:schemeClr val="bg1"/>
                </a:solidFill>
                <a:latin typeface="Arial Narrow" panose="020B0606020202030204" pitchFamily="34" charset="0"/>
                <a:cs typeface="Arial" panose="020B0604020202020204" pitchFamily="34" charset="0"/>
              </a:rPr>
              <a:t> National Infrastructures for Research and Technology</a:t>
            </a:r>
            <a:endParaRPr lang="el-GR" sz="1400" b="1" dirty="0">
              <a:solidFill>
                <a:schemeClr val="bg1"/>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634503829"/>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par>
                                <p:cTn id="14" presetID="6"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2000"/>
                                        <p:tgtEl>
                                          <p:spTgt spid="13"/>
                                        </p:tgtEl>
                                      </p:cBhvr>
                                    </p:animEffect>
                                  </p:childTnLst>
                                </p:cTn>
                              </p:par>
                              <p:par>
                                <p:cTn id="17" presetID="6"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par>
                                <p:cTn id="20" presetID="6"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ircle(in)">
                                      <p:cBhvr>
                                        <p:cTn id="22" dur="2000"/>
                                        <p:tgtEl>
                                          <p:spTgt spid="12"/>
                                        </p:tgtEl>
                                      </p:cBhvr>
                                    </p:animEffect>
                                  </p:childTnLst>
                                </p:cTn>
                              </p:par>
                              <p:par>
                                <p:cTn id="23" presetID="6" presetClass="entr" presetSubtype="16"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ircle(in)">
                                      <p:cBhvr>
                                        <p:cTn id="2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4373" y="5013176"/>
            <a:ext cx="9248283"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endParaRPr lang="el-GR"/>
          </a:p>
        </p:txBody>
      </p:sp>
      <p:sp>
        <p:nvSpPr>
          <p:cNvPr id="4" name="Slide Number Placeholder 3"/>
          <p:cNvSpPr>
            <a:spLocks noGrp="1"/>
          </p:cNvSpPr>
          <p:nvPr>
            <p:ph type="sldNum" sz="quarter" idx="12"/>
          </p:nvPr>
        </p:nvSpPr>
        <p:spPr/>
        <p:txBody>
          <a:bodyPr/>
          <a:lstStyle/>
          <a:p>
            <a:fld id="{81C7A8D8-18CB-0546-B1F2-116B30F6CA42}"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73" y="-628583"/>
            <a:ext cx="9280802" cy="6517321"/>
          </a:xfrm>
          <a:prstGeom prst="rect">
            <a:avLst/>
          </a:prstGeom>
        </p:spPr>
      </p:pic>
      <p:sp>
        <p:nvSpPr>
          <p:cNvPr id="7" name="TextBox 6"/>
          <p:cNvSpPr txBox="1"/>
          <p:nvPr/>
        </p:nvSpPr>
        <p:spPr>
          <a:xfrm>
            <a:off x="-94373" y="5565338"/>
            <a:ext cx="9280802" cy="1292662"/>
          </a:xfrm>
          <a:prstGeom prst="rect">
            <a:avLst/>
          </a:prstGeom>
          <a:solidFill>
            <a:schemeClr val="accent6">
              <a:lumMod val="60000"/>
              <a:lumOff val="40000"/>
              <a:alpha val="78000"/>
            </a:schemeClr>
          </a:solidFill>
        </p:spPr>
        <p:txBody>
          <a:bodyPr wrap="square" rtlCol="0">
            <a:spAutoFit/>
          </a:bodyPr>
          <a:lstStyle/>
          <a:p>
            <a:endParaRPr lang="en-US" sz="1400" b="1" dirty="0">
              <a:solidFill>
                <a:srgbClr val="002060"/>
              </a:solidFill>
            </a:endParaRPr>
          </a:p>
          <a:p>
            <a:pPr algn="ctr"/>
            <a:r>
              <a:rPr lang="en-US" sz="3200" b="1" dirty="0">
                <a:solidFill>
                  <a:srgbClr val="002060"/>
                </a:solidFill>
              </a:rPr>
              <a:t>GRNET Handle service</a:t>
            </a:r>
          </a:p>
          <a:p>
            <a:pPr algn="ctr"/>
            <a:endParaRPr lang="en-US" sz="3200" dirty="0">
              <a:solidFill>
                <a:srgbClr val="00206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50CB4D0-510D-4055-8D97-2A21A9A75702}"/>
              </a:ext>
            </a:extLst>
          </p:cNvPr>
          <p:cNvPicPr>
            <a:picLocks noChangeAspect="1"/>
          </p:cNvPicPr>
          <p:nvPr/>
        </p:nvPicPr>
        <p:blipFill>
          <a:blip r:embed="rId3"/>
          <a:stretch>
            <a:fillRect/>
          </a:stretch>
        </p:blipFill>
        <p:spPr>
          <a:xfrm>
            <a:off x="6876256" y="-64672"/>
            <a:ext cx="2039129" cy="803293"/>
          </a:xfrm>
          <a:prstGeom prst="rect">
            <a:avLst/>
          </a:prstGeom>
        </p:spPr>
      </p:pic>
    </p:spTree>
    <p:extLst>
      <p:ext uri="{BB962C8B-B14F-4D97-AF65-F5344CB8AC3E}">
        <p14:creationId xmlns:p14="http://schemas.microsoft.com/office/powerpoint/2010/main" val="850390635"/>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04E5-AEF6-A941-B769-F0C8F6E4A5D1}"/>
              </a:ext>
            </a:extLst>
          </p:cNvPr>
          <p:cNvSpPr>
            <a:spLocks noGrp="1"/>
          </p:cNvSpPr>
          <p:nvPr>
            <p:ph type="title"/>
          </p:nvPr>
        </p:nvSpPr>
        <p:spPr/>
        <p:txBody>
          <a:bodyPr/>
          <a:lstStyle/>
          <a:p>
            <a:r>
              <a:rPr lang="en-US" dirty="0"/>
              <a:t>GRNET Handle</a:t>
            </a:r>
          </a:p>
        </p:txBody>
      </p:sp>
      <p:sp>
        <p:nvSpPr>
          <p:cNvPr id="3" name="Content Placeholder 2">
            <a:extLst>
              <a:ext uri="{FF2B5EF4-FFF2-40B4-BE49-F238E27FC236}">
                <a16:creationId xmlns:a16="http://schemas.microsoft.com/office/drawing/2014/main" id="{F61DE5C0-B19D-8441-AD2E-3CE77CAF7055}"/>
              </a:ext>
            </a:extLst>
          </p:cNvPr>
          <p:cNvSpPr>
            <a:spLocks noGrp="1"/>
          </p:cNvSpPr>
          <p:nvPr>
            <p:ph idx="1"/>
          </p:nvPr>
        </p:nvSpPr>
        <p:spPr/>
        <p:txBody>
          <a:bodyPr>
            <a:normAutofit lnSpcReduction="10000"/>
          </a:bodyPr>
          <a:lstStyle/>
          <a:p>
            <a:r>
              <a:rPr lang="en-US" dirty="0"/>
              <a:t>Started to experiment with Handle / </a:t>
            </a:r>
            <a:r>
              <a:rPr lang="en-US" dirty="0" err="1"/>
              <a:t>Pid</a:t>
            </a:r>
            <a:r>
              <a:rPr lang="en-US" dirty="0"/>
              <a:t> Service in 2013</a:t>
            </a:r>
          </a:p>
          <a:p>
            <a:r>
              <a:rPr lang="en-US" dirty="0"/>
              <a:t>Become a full member of the EPIC/PID Consortium in 27-05-2014</a:t>
            </a:r>
          </a:p>
          <a:p>
            <a:r>
              <a:rPr lang="en-US" dirty="0"/>
              <a:t>GRNET Handle service is a service dedicated to provide, resolve and mint persistent identifiers (PID). </a:t>
            </a:r>
            <a:r>
              <a:rPr lang="en-US" dirty="0" err="1"/>
              <a:t>ol</a:t>
            </a:r>
            <a:r>
              <a:rPr lang="en-US" dirty="0"/>
              <a:t>.</a:t>
            </a:r>
          </a:p>
          <a:p>
            <a:r>
              <a:rPr lang="en-US" dirty="0"/>
              <a:t>The API supports the following functions </a:t>
            </a:r>
          </a:p>
          <a:p>
            <a:pPr lvl="1"/>
            <a:r>
              <a:rPr lang="en-US" dirty="0"/>
              <a:t>GET for getting the data of a selected PID </a:t>
            </a:r>
          </a:p>
          <a:p>
            <a:pPr lvl="1"/>
            <a:r>
              <a:rPr lang="en-US" dirty="0"/>
              <a:t>POST for creating a new PID with automatic generation of suffix name.</a:t>
            </a:r>
          </a:p>
          <a:p>
            <a:pPr lvl="1"/>
            <a:r>
              <a:rPr lang="en-US" dirty="0"/>
              <a:t>PUT for creating/updating a new PID with manual generation of suffix name </a:t>
            </a:r>
          </a:p>
          <a:p>
            <a:pPr lvl="1"/>
            <a:r>
              <a:rPr lang="en-US" dirty="0"/>
              <a:t>DELETE for deleting a selected PID</a:t>
            </a:r>
          </a:p>
          <a:p>
            <a:r>
              <a:rPr lang="en-US" dirty="0"/>
              <a:t>PID EPIC is totally (100%) compatible with the DOI and a PID (including the prefix) can also be interpreted from any server DOI.</a:t>
            </a:r>
          </a:p>
          <a:p>
            <a:endParaRPr lang="en-US" dirty="0"/>
          </a:p>
          <a:p>
            <a:endParaRPr lang="en-US" dirty="0"/>
          </a:p>
        </p:txBody>
      </p:sp>
    </p:spTree>
    <p:extLst>
      <p:ext uri="{BB962C8B-B14F-4D97-AF65-F5344CB8AC3E}">
        <p14:creationId xmlns:p14="http://schemas.microsoft.com/office/powerpoint/2010/main" val="1344169424"/>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AFD5-20B6-3F4D-9DB8-AF8B9ABDE214}"/>
              </a:ext>
            </a:extLst>
          </p:cNvPr>
          <p:cNvSpPr>
            <a:spLocks noGrp="1"/>
          </p:cNvSpPr>
          <p:nvPr>
            <p:ph type="title"/>
          </p:nvPr>
        </p:nvSpPr>
        <p:spPr/>
        <p:txBody>
          <a:bodyPr>
            <a:normAutofit/>
          </a:bodyPr>
          <a:lstStyle/>
          <a:p>
            <a:r>
              <a:rPr lang="en-US" dirty="0"/>
              <a:t>Current Status </a:t>
            </a:r>
          </a:p>
        </p:txBody>
      </p:sp>
      <p:sp>
        <p:nvSpPr>
          <p:cNvPr id="7" name="Content Placeholder 6">
            <a:extLst>
              <a:ext uri="{FF2B5EF4-FFF2-40B4-BE49-F238E27FC236}">
                <a16:creationId xmlns:a16="http://schemas.microsoft.com/office/drawing/2014/main" id="{504597E6-369C-544E-B538-4476ECD4858D}"/>
              </a:ext>
            </a:extLst>
          </p:cNvPr>
          <p:cNvSpPr>
            <a:spLocks noGrp="1"/>
          </p:cNvSpPr>
          <p:nvPr>
            <p:ph idx="1"/>
          </p:nvPr>
        </p:nvSpPr>
        <p:spPr/>
        <p:txBody>
          <a:bodyPr>
            <a:normAutofit/>
          </a:bodyPr>
          <a:lstStyle/>
          <a:p>
            <a:pPr>
              <a:buFont typeface="Arial" panose="020B0604020202020204" pitchFamily="34" charset="0"/>
              <a:buChar char="•"/>
            </a:pPr>
            <a:r>
              <a:rPr lang="en-US" dirty="0" err="1"/>
              <a:t>Handle.net</a:t>
            </a:r>
            <a:r>
              <a:rPr lang="en-US" dirty="0"/>
              <a:t> software, v.9 Updates done through REST API on primary server</a:t>
            </a:r>
          </a:p>
          <a:p>
            <a:pPr lvl="1">
              <a:buFont typeface="Arial" panose="020B0604020202020204" pitchFamily="34" charset="0"/>
              <a:buChar char="•"/>
            </a:pPr>
            <a:r>
              <a:rPr lang="en-US" dirty="0"/>
              <a:t>Two servers, </a:t>
            </a:r>
            <a:r>
              <a:rPr lang="en-US" dirty="0" err="1"/>
              <a:t>hdl.grnet.gr</a:t>
            </a:r>
            <a:r>
              <a:rPr lang="en-US" dirty="0"/>
              <a:t> (primary) and hdl2.grnet.gr (mirror).</a:t>
            </a:r>
          </a:p>
          <a:p>
            <a:pPr lvl="1">
              <a:buFont typeface="Arial" panose="020B0604020202020204" pitchFamily="34" charset="0"/>
              <a:buChar char="•"/>
            </a:pPr>
            <a:r>
              <a:rPr lang="en-US" dirty="0"/>
              <a:t>Replication between primary and mirror performed automatically by the</a:t>
            </a:r>
            <a:br>
              <a:rPr lang="en-US" dirty="0"/>
            </a:br>
            <a:r>
              <a:rPr lang="en-US" dirty="0" err="1"/>
              <a:t>handle.net</a:t>
            </a:r>
            <a:r>
              <a:rPr lang="en-US" dirty="0"/>
              <a:t> software</a:t>
            </a:r>
          </a:p>
          <a:p>
            <a:pPr lvl="1">
              <a:buFont typeface="Arial" panose="020B0604020202020204" pitchFamily="34" charset="0"/>
              <a:buChar char="•"/>
            </a:pPr>
            <a:r>
              <a:rPr lang="en-US" dirty="0"/>
              <a:t>Primary server hosts 10 prefixes, with approx. 9M handles. 20M</a:t>
            </a:r>
            <a:br>
              <a:rPr lang="en-US" dirty="0"/>
            </a:br>
            <a:r>
              <a:rPr lang="en-US" dirty="0"/>
              <a:t>resolutions/15M updates in 2019.</a:t>
            </a:r>
          </a:p>
          <a:p>
            <a:pPr lvl="1">
              <a:buFont typeface="Arial" panose="020B0604020202020204" pitchFamily="34" charset="0"/>
              <a:buChar char="•"/>
            </a:pPr>
            <a:r>
              <a:rPr lang="en-US" dirty="0"/>
              <a:t>Mirror hosts the mirror instances of those 10 prefixes, plus mirrors</a:t>
            </a:r>
            <a:br>
              <a:rPr lang="en-US" dirty="0"/>
            </a:br>
            <a:r>
              <a:rPr lang="en-US" dirty="0"/>
              <a:t>for 2 prefixes of other institutions, plus the EUDAT Central Catalog, which combines the databases of about 14 prefixes.</a:t>
            </a:r>
          </a:p>
        </p:txBody>
      </p:sp>
    </p:spTree>
    <p:extLst>
      <p:ext uri="{BB962C8B-B14F-4D97-AF65-F5344CB8AC3E}">
        <p14:creationId xmlns:p14="http://schemas.microsoft.com/office/powerpoint/2010/main" val="1724723339"/>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AFD5-20B6-3F4D-9DB8-AF8B9ABDE214}"/>
              </a:ext>
            </a:extLst>
          </p:cNvPr>
          <p:cNvSpPr>
            <a:spLocks noGrp="1"/>
          </p:cNvSpPr>
          <p:nvPr>
            <p:ph type="title"/>
          </p:nvPr>
        </p:nvSpPr>
        <p:spPr/>
        <p:txBody>
          <a:bodyPr>
            <a:normAutofit fontScale="90000"/>
          </a:bodyPr>
          <a:lstStyle/>
          <a:p>
            <a:r>
              <a:rPr lang="en-US" dirty="0"/>
              <a:t>Regions Served by GRNET Handle Service </a:t>
            </a:r>
          </a:p>
        </p:txBody>
      </p:sp>
      <p:pic>
        <p:nvPicPr>
          <p:cNvPr id="5" name="Content Placeholder 4">
            <a:extLst>
              <a:ext uri="{FF2B5EF4-FFF2-40B4-BE49-F238E27FC236}">
                <a16:creationId xmlns:a16="http://schemas.microsoft.com/office/drawing/2014/main" id="{68A84B56-A463-B249-B82B-DAF5BE612BAB}"/>
              </a:ext>
            </a:extLst>
          </p:cNvPr>
          <p:cNvPicPr>
            <a:picLocks noGrp="1" noChangeAspect="1"/>
          </p:cNvPicPr>
          <p:nvPr>
            <p:ph sz="half" idx="1"/>
          </p:nvPr>
        </p:nvPicPr>
        <p:blipFill>
          <a:blip r:embed="rId2"/>
          <a:stretch>
            <a:fillRect/>
          </a:stretch>
        </p:blipFill>
        <p:spPr>
          <a:xfrm>
            <a:off x="793750" y="2969419"/>
            <a:ext cx="3365500" cy="2247900"/>
          </a:xfrm>
        </p:spPr>
      </p:pic>
      <p:sp>
        <p:nvSpPr>
          <p:cNvPr id="3" name="Content Placeholder 2">
            <a:extLst>
              <a:ext uri="{FF2B5EF4-FFF2-40B4-BE49-F238E27FC236}">
                <a16:creationId xmlns:a16="http://schemas.microsoft.com/office/drawing/2014/main" id="{E73D3415-3203-6649-BB56-4D96E113D2A4}"/>
              </a:ext>
            </a:extLst>
          </p:cNvPr>
          <p:cNvSpPr>
            <a:spLocks noGrp="1"/>
          </p:cNvSpPr>
          <p:nvPr>
            <p:ph sz="half" idx="2"/>
          </p:nvPr>
        </p:nvSpPr>
        <p:spPr/>
        <p:txBody>
          <a:bodyPr/>
          <a:lstStyle/>
          <a:p>
            <a:r>
              <a:rPr lang="en-US" dirty="0"/>
              <a:t>Europe via EUDAT CDI/EOSC-HUB</a:t>
            </a:r>
          </a:p>
          <a:p>
            <a:r>
              <a:rPr lang="en-US" dirty="0"/>
              <a:t>Balkan Region vi NI4OS project</a:t>
            </a:r>
          </a:p>
          <a:p>
            <a:r>
              <a:rPr lang="en-US" dirty="0"/>
              <a:t>GREECE </a:t>
            </a:r>
          </a:p>
          <a:p>
            <a:pPr lvl="1"/>
            <a:r>
              <a:rPr lang="en-US" dirty="0"/>
              <a:t>CLARIN-EL</a:t>
            </a:r>
          </a:p>
          <a:p>
            <a:pPr lvl="1"/>
            <a:r>
              <a:rPr lang="en-US" dirty="0"/>
              <a:t>NOA</a:t>
            </a:r>
          </a:p>
          <a:p>
            <a:pPr lvl="1"/>
            <a:r>
              <a:rPr lang="en-US" dirty="0"/>
              <a:t>Others.	</a:t>
            </a:r>
          </a:p>
        </p:txBody>
      </p:sp>
    </p:spTree>
    <p:extLst>
      <p:ext uri="{BB962C8B-B14F-4D97-AF65-F5344CB8AC3E}">
        <p14:creationId xmlns:p14="http://schemas.microsoft.com/office/powerpoint/2010/main" val="4284863202"/>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78F8-4539-3543-A82D-B16C534BE970}"/>
              </a:ext>
            </a:extLst>
          </p:cNvPr>
          <p:cNvSpPr>
            <a:spLocks noGrp="1"/>
          </p:cNvSpPr>
          <p:nvPr>
            <p:ph type="title"/>
          </p:nvPr>
        </p:nvSpPr>
        <p:spPr/>
        <p:txBody>
          <a:bodyPr/>
          <a:lstStyle/>
          <a:p>
            <a:r>
              <a:rPr lang="en-US" dirty="0"/>
              <a:t>If You built it they will come (#not)</a:t>
            </a:r>
          </a:p>
        </p:txBody>
      </p:sp>
      <p:sp>
        <p:nvSpPr>
          <p:cNvPr id="5" name="Content Placeholder 4">
            <a:extLst>
              <a:ext uri="{FF2B5EF4-FFF2-40B4-BE49-F238E27FC236}">
                <a16:creationId xmlns:a16="http://schemas.microsoft.com/office/drawing/2014/main" id="{5515ED4A-01AA-E647-B8C7-E2F3A56D9AA5}"/>
              </a:ext>
            </a:extLst>
          </p:cNvPr>
          <p:cNvSpPr>
            <a:spLocks noGrp="1"/>
          </p:cNvSpPr>
          <p:nvPr>
            <p:ph idx="1"/>
          </p:nvPr>
        </p:nvSpPr>
        <p:spPr/>
        <p:txBody>
          <a:bodyPr/>
          <a:lstStyle/>
          <a:p>
            <a:r>
              <a:rPr lang="en-US" dirty="0"/>
              <a:t>We’ve been advertising the service nationally but uptake is slow</a:t>
            </a:r>
          </a:p>
          <a:p>
            <a:pPr lvl="1"/>
            <a:r>
              <a:rPr lang="en-US" dirty="0"/>
              <a:t>Need clear political mandate / policies</a:t>
            </a:r>
          </a:p>
          <a:p>
            <a:r>
              <a:rPr lang="en-US" dirty="0"/>
              <a:t>Work in Progress …</a:t>
            </a:r>
          </a:p>
          <a:p>
            <a:pPr lvl="1"/>
            <a:r>
              <a:rPr lang="en-US" dirty="0"/>
              <a:t>GRNET currently participates in the  preparation of our National  </a:t>
            </a:r>
            <a:r>
              <a:rPr lang="en-US" dirty="0" err="1"/>
              <a:t>OpenScience</a:t>
            </a:r>
            <a:r>
              <a:rPr lang="en-US" dirty="0"/>
              <a:t>/FAIR Strategy (bottom – up Approach)</a:t>
            </a:r>
          </a:p>
          <a:p>
            <a:pPr lvl="1"/>
            <a:r>
              <a:rPr lang="en-US" dirty="0"/>
              <a:t>We recently got the official Mandate to be the Infrastructure Provider for research and education in Greece.</a:t>
            </a:r>
          </a:p>
          <a:p>
            <a:pPr lvl="1"/>
            <a:r>
              <a:rPr lang="en-US" dirty="0"/>
              <a:t>GRNET got also the role/mandate  to be technical advisor/</a:t>
            </a:r>
            <a:r>
              <a:rPr lang="en-US" dirty="0" err="1"/>
              <a:t>cosultant</a:t>
            </a:r>
            <a:r>
              <a:rPr lang="en-US" dirty="0"/>
              <a:t> to the Greek </a:t>
            </a:r>
            <a:r>
              <a:rPr lang="en-US" dirty="0" err="1"/>
              <a:t>Govermenet</a:t>
            </a:r>
            <a:endParaRPr lang="en-US" dirty="0"/>
          </a:p>
        </p:txBody>
      </p:sp>
      <p:pic>
        <p:nvPicPr>
          <p:cNvPr id="6" name="Picture 5">
            <a:extLst>
              <a:ext uri="{FF2B5EF4-FFF2-40B4-BE49-F238E27FC236}">
                <a16:creationId xmlns:a16="http://schemas.microsoft.com/office/drawing/2014/main" id="{62068189-12EC-7940-B3E8-64CBF7F25CC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98926744"/>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81870" y="385379"/>
            <a:ext cx="4752528" cy="28803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l-GR"/>
          </a:p>
        </p:txBody>
      </p:sp>
      <p:sp>
        <p:nvSpPr>
          <p:cNvPr id="2" name="Rectangle 1"/>
          <p:cNvSpPr/>
          <p:nvPr/>
        </p:nvSpPr>
        <p:spPr>
          <a:xfrm>
            <a:off x="3462607" y="185324"/>
            <a:ext cx="5717905" cy="338554"/>
          </a:xfrm>
          <a:prstGeom prst="rect">
            <a:avLst/>
          </a:prstGeom>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 National Infrastructures for Research and Technology</a:t>
            </a:r>
            <a:endParaRPr lang="el-GR" sz="1600" b="1" dirty="0">
              <a:solidFill>
                <a:srgbClr val="002060"/>
              </a:solidFill>
              <a:latin typeface="Arial" panose="020B0604020202020204" pitchFamily="34" charset="0"/>
              <a:cs typeface="Arial" panose="020B0604020202020204" pitchFamily="34" charset="0"/>
            </a:endParaRPr>
          </a:p>
        </p:txBody>
      </p:sp>
      <p:sp>
        <p:nvSpPr>
          <p:cNvPr id="4" name="Rectangle 3"/>
          <p:cNvSpPr/>
          <p:nvPr/>
        </p:nvSpPr>
        <p:spPr>
          <a:xfrm>
            <a:off x="7999617" y="6149587"/>
            <a:ext cx="438411" cy="187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accent1">
                  <a:lumMod val="75000"/>
                </a:schemeClr>
              </a:solidFill>
            </a:endParaRPr>
          </a:p>
        </p:txBody>
      </p:sp>
      <p:sp>
        <p:nvSpPr>
          <p:cNvPr id="5" name="Rectangle 4"/>
          <p:cNvSpPr/>
          <p:nvPr/>
        </p:nvSpPr>
        <p:spPr>
          <a:xfrm>
            <a:off x="7961451" y="6076737"/>
            <a:ext cx="570989" cy="323165"/>
          </a:xfrm>
          <a:prstGeom prst="rect">
            <a:avLst/>
          </a:prstGeom>
        </p:spPr>
        <p:txBody>
          <a:bodyPr wrap="none">
            <a:spAutoFit/>
          </a:bodyPr>
          <a:lstStyle/>
          <a:p>
            <a:pPr algn="ctr"/>
            <a:r>
              <a:rPr lang="en-US" sz="1500" dirty="0">
                <a:solidFill>
                  <a:srgbClr val="002060"/>
                </a:solidFill>
                <a:latin typeface="Arial Narrow" panose="020B0606020202030204" pitchFamily="34" charset="0"/>
              </a:rPr>
              <a:t>edyte</a:t>
            </a:r>
            <a:endParaRPr lang="el-GR" sz="1500"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2013021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0" y="5013176"/>
            <a:ext cx="9153911"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083" y="0"/>
            <a:ext cx="8369357" cy="5877271"/>
          </a:xfrm>
          <a:prstGeom prst="rect">
            <a:avLst/>
          </a:prstGeom>
        </p:spPr>
      </p:pic>
      <p:sp>
        <p:nvSpPr>
          <p:cNvPr id="9" name="TextBox 8"/>
          <p:cNvSpPr txBox="1"/>
          <p:nvPr/>
        </p:nvSpPr>
        <p:spPr>
          <a:xfrm>
            <a:off x="0" y="5445224"/>
            <a:ext cx="9206440" cy="1785104"/>
          </a:xfrm>
          <a:prstGeom prst="rect">
            <a:avLst/>
          </a:prstGeom>
          <a:solidFill>
            <a:schemeClr val="accent6">
              <a:lumMod val="60000"/>
              <a:lumOff val="40000"/>
              <a:alpha val="78000"/>
            </a:schemeClr>
          </a:solidFill>
        </p:spPr>
        <p:txBody>
          <a:bodyPr wrap="square" rtlCol="0">
            <a:spAutoFit/>
          </a:bodyPr>
          <a:lstStyle/>
          <a:p>
            <a:pPr algn="ctr"/>
            <a:endParaRPr lang="en-US" sz="1400" dirty="0">
              <a:solidFill>
                <a:schemeClr val="bg1"/>
              </a:solidFill>
              <a:latin typeface="Arial" panose="020B0604020202020204" pitchFamily="34" charset="0"/>
              <a:cs typeface="Arial" panose="020B0604020202020204" pitchFamily="34" charset="0"/>
            </a:endParaRPr>
          </a:p>
          <a:p>
            <a:pPr algn="ctr"/>
            <a:r>
              <a:rPr lang="en-US" sz="3200" dirty="0">
                <a:solidFill>
                  <a:srgbClr val="002060"/>
                </a:solidFill>
                <a:latin typeface="Arial" panose="020B0604020202020204" pitchFamily="34" charset="0"/>
                <a:cs typeface="Arial" panose="020B0604020202020204" pitchFamily="34" charset="0"/>
              </a:rPr>
              <a:t>Advanced </a:t>
            </a:r>
            <a:r>
              <a:rPr lang="en-US" sz="3200" dirty="0" err="1">
                <a:solidFill>
                  <a:srgbClr val="002060"/>
                </a:solidFill>
                <a:latin typeface="Arial" panose="020B0604020202020204" pitchFamily="34" charset="0"/>
                <a:cs typeface="Arial" panose="020B0604020202020204" pitchFamily="34" charset="0"/>
              </a:rPr>
              <a:t>eInfrastructures</a:t>
            </a:r>
            <a:r>
              <a:rPr lang="en-US" sz="3200" dirty="0">
                <a:solidFill>
                  <a:srgbClr val="002060"/>
                </a:solidFill>
                <a:latin typeface="Arial" panose="020B0604020202020204" pitchFamily="34" charset="0"/>
                <a:cs typeface="Arial" panose="020B0604020202020204" pitchFamily="34" charset="0"/>
              </a:rPr>
              <a:t> &amp; Services </a:t>
            </a:r>
          </a:p>
          <a:p>
            <a:pPr algn="ctr"/>
            <a:r>
              <a:rPr lang="en-US" sz="3200" dirty="0">
                <a:solidFill>
                  <a:srgbClr val="002060"/>
                </a:solidFill>
                <a:latin typeface="Arial" panose="020B0604020202020204" pitchFamily="34" charset="0"/>
                <a:cs typeface="Arial" panose="020B0604020202020204" pitchFamily="34" charset="0"/>
              </a:rPr>
              <a:t>for Health</a:t>
            </a:r>
            <a:endParaRPr lang="el-GR" sz="3200" dirty="0">
              <a:solidFill>
                <a:srgbClr val="002060"/>
              </a:solidFill>
              <a:latin typeface="Arial" panose="020B0604020202020204" pitchFamily="34" charset="0"/>
              <a:cs typeface="Arial" panose="020B0604020202020204" pitchFamily="34" charset="0"/>
            </a:endParaRPr>
          </a:p>
          <a:p>
            <a:pPr algn="ctr"/>
            <a:r>
              <a:rPr lang="en-US" sz="3200" dirty="0">
                <a:solidFill>
                  <a:schemeClr val="bg1"/>
                </a:solidFill>
                <a:latin typeface="Arial" panose="020B0604020202020204" pitchFamily="34" charset="0"/>
                <a:cs typeface="Arial" panose="020B0604020202020204" pitchFamily="34" charset="0"/>
              </a:rPr>
              <a:t> </a:t>
            </a:r>
            <a:endParaRPr lang="el-GR" sz="32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50CB4D0-510D-4055-8D97-2A21A9A75702}"/>
              </a:ext>
            </a:extLst>
          </p:cNvPr>
          <p:cNvPicPr>
            <a:picLocks noChangeAspect="1"/>
          </p:cNvPicPr>
          <p:nvPr/>
        </p:nvPicPr>
        <p:blipFill>
          <a:blip r:embed="rId3"/>
          <a:stretch>
            <a:fillRect/>
          </a:stretch>
        </p:blipFill>
        <p:spPr>
          <a:xfrm>
            <a:off x="6732240" y="260648"/>
            <a:ext cx="2039129" cy="803293"/>
          </a:xfrm>
          <a:prstGeom prst="rect">
            <a:avLst/>
          </a:prstGeom>
        </p:spPr>
      </p:pic>
    </p:spTree>
    <p:extLst>
      <p:ext uri="{BB962C8B-B14F-4D97-AF65-F5344CB8AC3E}">
        <p14:creationId xmlns:p14="http://schemas.microsoft.com/office/powerpoint/2010/main" val="24768149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735"/>
            <a:ext cx="9214959" cy="5183415"/>
          </a:xfrm>
          <a:prstGeom prst="rect">
            <a:avLst/>
          </a:prstGeom>
        </p:spPr>
      </p:pic>
      <p:sp>
        <p:nvSpPr>
          <p:cNvPr id="5" name="TextBox 4"/>
          <p:cNvSpPr txBox="1"/>
          <p:nvPr/>
        </p:nvSpPr>
        <p:spPr>
          <a:xfrm>
            <a:off x="17704" y="4321972"/>
            <a:ext cx="4601586" cy="2585323"/>
          </a:xfrm>
          <a:prstGeom prst="rect">
            <a:avLst/>
          </a:prstGeom>
          <a:solidFill>
            <a:schemeClr val="accent6">
              <a:lumMod val="75000"/>
              <a:alpha val="51000"/>
            </a:schemeClr>
          </a:solidFill>
        </p:spPr>
        <p:txBody>
          <a:bodyPr wrap="square" rtlCol="0">
            <a:spAutoFit/>
          </a:bodyPr>
          <a:lstStyle/>
          <a:p>
            <a:r>
              <a:rPr lang="en-US" b="1" dirty="0">
                <a:solidFill>
                  <a:schemeClr val="bg1"/>
                </a:solidFill>
                <a:latin typeface="Arial Narrow" panose="020B0606020202030204" pitchFamily="34" charset="0"/>
              </a:rPr>
              <a:t>HPC-ARIS: </a:t>
            </a:r>
            <a:r>
              <a:rPr lang="en-US" dirty="0">
                <a:solidFill>
                  <a:schemeClr val="bg1"/>
                </a:solidFill>
                <a:latin typeface="Arial Narrow" panose="020B0606020202030204" pitchFamily="34" charset="0"/>
              </a:rPr>
              <a:t>			hpc.grnet.gr</a:t>
            </a:r>
          </a:p>
          <a:p>
            <a:r>
              <a:rPr lang="en-US" b="1" dirty="0">
                <a:solidFill>
                  <a:schemeClr val="bg1"/>
                </a:solidFill>
                <a:latin typeface="Arial Narrow" panose="020B0606020202030204" pitchFamily="34" charset="0"/>
              </a:rPr>
              <a:t>~</a:t>
            </a:r>
            <a:r>
              <a:rPr lang="en-US" b="1" dirty="0" err="1">
                <a:solidFill>
                  <a:schemeClr val="bg1"/>
                </a:solidFill>
                <a:latin typeface="Arial Narrow" panose="020B0606020202030204" pitchFamily="34" charset="0"/>
              </a:rPr>
              <a:t>okeanos</a:t>
            </a:r>
            <a:r>
              <a:rPr lang="en-US" b="1" dirty="0">
                <a:solidFill>
                  <a:schemeClr val="bg1"/>
                </a:solidFill>
                <a:latin typeface="Arial Narrow" panose="020B0606020202030204" pitchFamily="34" charset="0"/>
              </a:rPr>
              <a:t>:</a:t>
            </a:r>
            <a:r>
              <a:rPr lang="en-US" dirty="0">
                <a:solidFill>
                  <a:schemeClr val="bg1"/>
                </a:solidFill>
                <a:latin typeface="Arial Narrow" panose="020B0606020202030204" pitchFamily="34" charset="0"/>
              </a:rPr>
              <a:t>			okeanos.grnet.gr</a:t>
            </a:r>
          </a:p>
          <a:p>
            <a:r>
              <a:rPr lang="en-US" b="1" dirty="0" err="1">
                <a:solidFill>
                  <a:schemeClr val="bg1"/>
                </a:solidFill>
                <a:latin typeface="Arial Narrow" panose="020B0606020202030204" pitchFamily="34" charset="0"/>
              </a:rPr>
              <a:t>ViMa</a:t>
            </a:r>
            <a:r>
              <a:rPr lang="en-US" b="1"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			vima.grnet.gr </a:t>
            </a:r>
          </a:p>
          <a:p>
            <a:r>
              <a:rPr lang="en-US" b="1" dirty="0">
                <a:solidFill>
                  <a:schemeClr val="bg1"/>
                </a:solidFill>
                <a:latin typeface="Arial Narrow" panose="020B0606020202030204" pitchFamily="34" charset="0"/>
              </a:rPr>
              <a:t>GR-IX:				</a:t>
            </a:r>
            <a:r>
              <a:rPr lang="en-US" dirty="0">
                <a:solidFill>
                  <a:schemeClr val="bg1"/>
                </a:solidFill>
                <a:latin typeface="Arial Narrow" panose="020B0606020202030204" pitchFamily="34" charset="0"/>
              </a:rPr>
              <a:t>gr-ix.gr</a:t>
            </a:r>
          </a:p>
          <a:p>
            <a:r>
              <a:rPr lang="en-US" b="1" dirty="0" err="1">
                <a:solidFill>
                  <a:schemeClr val="bg1"/>
                </a:solidFill>
                <a:latin typeface="Arial Narrow" panose="020B0606020202030204" pitchFamily="34" charset="0"/>
              </a:rPr>
              <a:t>eduroam</a:t>
            </a:r>
            <a:r>
              <a:rPr lang="en-US" b="1"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				eduroam.gr</a:t>
            </a:r>
          </a:p>
          <a:p>
            <a:r>
              <a:rPr lang="en-US" b="1" dirty="0">
                <a:solidFill>
                  <a:schemeClr val="bg1"/>
                </a:solidFill>
                <a:latin typeface="Arial Narrow" panose="020B0606020202030204" pitchFamily="34" charset="0"/>
              </a:rPr>
              <a:t>DIADOSIS</a:t>
            </a:r>
            <a:r>
              <a:rPr lang="el-GR" b="1" dirty="0">
                <a:solidFill>
                  <a:schemeClr val="bg1"/>
                </a:solidFill>
                <a:latin typeface="Arial Narrow" panose="020B0606020202030204" pitchFamily="34" charset="0"/>
              </a:rPr>
              <a:t>:</a:t>
            </a:r>
            <a:r>
              <a:rPr lang="el-GR"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		diadosis.grnet.gr</a:t>
            </a:r>
          </a:p>
          <a:p>
            <a:r>
              <a:rPr lang="en-US" b="1" dirty="0" err="1">
                <a:solidFill>
                  <a:schemeClr val="bg1"/>
                </a:solidFill>
                <a:latin typeface="Arial Narrow" panose="020B0606020202030204" pitchFamily="34" charset="0"/>
              </a:rPr>
              <a:t>Harmoni</a:t>
            </a:r>
            <a:r>
              <a:rPr lang="en-US" b="1" dirty="0">
                <a:solidFill>
                  <a:schemeClr val="bg1"/>
                </a:solidFill>
                <a:latin typeface="Arial Narrow" panose="020B0606020202030204" pitchFamily="34" charset="0"/>
              </a:rPr>
              <a:t>:</a:t>
            </a:r>
            <a:r>
              <a:rPr lang="en-US" dirty="0">
                <a:solidFill>
                  <a:schemeClr val="bg1"/>
                </a:solidFill>
                <a:latin typeface="Arial Narrow" panose="020B0606020202030204" pitchFamily="34" charset="0"/>
              </a:rPr>
              <a:t>				harmoni.grnet.gr</a:t>
            </a:r>
            <a:endParaRPr lang="el-GR" dirty="0">
              <a:solidFill>
                <a:schemeClr val="bg1"/>
              </a:solidFill>
              <a:latin typeface="Arial Narrow" panose="020B0606020202030204" pitchFamily="34" charset="0"/>
            </a:endParaRPr>
          </a:p>
          <a:p>
            <a:r>
              <a:rPr lang="en-US" b="1" dirty="0">
                <a:solidFill>
                  <a:schemeClr val="bg1"/>
                </a:solidFill>
                <a:latin typeface="Arial Narrow" panose="020B0606020202030204" pitchFamily="34" charset="0"/>
              </a:rPr>
              <a:t>Blood Donor Registry:	</a:t>
            </a:r>
            <a:r>
              <a:rPr lang="en-US" dirty="0">
                <a:solidFill>
                  <a:schemeClr val="bg1"/>
                </a:solidFill>
                <a:latin typeface="Arial Narrow" panose="020B0606020202030204" pitchFamily="34" charset="0"/>
              </a:rPr>
              <a:t>www.bdr.gr</a:t>
            </a:r>
          </a:p>
          <a:p>
            <a:endParaRPr lang="en-US" dirty="0">
              <a:solidFill>
                <a:schemeClr val="bg1"/>
              </a:solidFill>
              <a:latin typeface="Arial Narrow" panose="020B0606020202030204" pitchFamily="34" charset="0"/>
            </a:endParaRPr>
          </a:p>
        </p:txBody>
      </p:sp>
      <p:sp>
        <p:nvSpPr>
          <p:cNvPr id="6" name="TextBox 5"/>
          <p:cNvSpPr txBox="1"/>
          <p:nvPr/>
        </p:nvSpPr>
        <p:spPr>
          <a:xfrm>
            <a:off x="4619290" y="4333200"/>
            <a:ext cx="4776325" cy="2585323"/>
          </a:xfrm>
          <a:prstGeom prst="rect">
            <a:avLst/>
          </a:prstGeom>
          <a:solidFill>
            <a:schemeClr val="accent1">
              <a:lumMod val="75000"/>
              <a:alpha val="51000"/>
            </a:schemeClr>
          </a:solidFill>
        </p:spPr>
        <p:txBody>
          <a:bodyPr wrap="square" rtlCol="0">
            <a:spAutoFit/>
          </a:bodyPr>
          <a:lstStyle/>
          <a:p>
            <a:r>
              <a:rPr lang="en-US" b="1" dirty="0">
                <a:solidFill>
                  <a:schemeClr val="bg1"/>
                </a:solidFill>
                <a:latin typeface="Arial Narrow" panose="020B0606020202030204" pitchFamily="34" charset="0"/>
              </a:rPr>
              <a:t>e:Presence: </a:t>
            </a:r>
            <a:r>
              <a:rPr lang="en-US" dirty="0">
                <a:solidFill>
                  <a:schemeClr val="bg1"/>
                </a:solidFill>
                <a:latin typeface="Arial Narrow" panose="020B0606020202030204" pitchFamily="34" charset="0"/>
              </a:rPr>
              <a:t>		</a:t>
            </a:r>
            <a:r>
              <a:rPr lang="en-US" dirty="0" err="1">
                <a:solidFill>
                  <a:schemeClr val="bg1"/>
                </a:solidFill>
                <a:latin typeface="Arial Narrow" panose="020B0606020202030204" pitchFamily="34" charset="0"/>
              </a:rPr>
              <a:t>epresence</a:t>
            </a:r>
            <a:r>
              <a:rPr lang="el-GR" dirty="0">
                <a:solidFill>
                  <a:schemeClr val="bg1"/>
                </a:solidFill>
                <a:latin typeface="Arial Narrow" panose="020B0606020202030204" pitchFamily="34" charset="0"/>
              </a:rPr>
              <a:t>.</a:t>
            </a:r>
            <a:r>
              <a:rPr lang="en-US" dirty="0">
                <a:solidFill>
                  <a:schemeClr val="bg1"/>
                </a:solidFill>
                <a:latin typeface="Arial Narrow" panose="020B0606020202030204" pitchFamily="34" charset="0"/>
              </a:rPr>
              <a:t>grnet.gr</a:t>
            </a:r>
            <a:r>
              <a:rPr lang="en-US" sz="1200" b="1" dirty="0">
                <a:solidFill>
                  <a:schemeClr val="bg1"/>
                </a:solidFill>
                <a:latin typeface="Arial Narrow" panose="020B0606020202030204" pitchFamily="34" charset="0"/>
              </a:rPr>
              <a:t> </a:t>
            </a:r>
            <a:r>
              <a:rPr lang="en-US" sz="1200" dirty="0">
                <a:solidFill>
                  <a:schemeClr val="bg1"/>
                </a:solidFill>
                <a:latin typeface="Arial Narrow" panose="020B0606020202030204" pitchFamily="34" charset="0"/>
              </a:rPr>
              <a:t>	</a:t>
            </a:r>
          </a:p>
          <a:p>
            <a:r>
              <a:rPr lang="en-US" b="1" dirty="0">
                <a:solidFill>
                  <a:schemeClr val="bg1"/>
                </a:solidFill>
                <a:latin typeface="Arial Narrow" panose="020B0606020202030204" pitchFamily="34" charset="0"/>
              </a:rPr>
              <a:t>DIAVLOS</a:t>
            </a:r>
            <a:r>
              <a:rPr lang="el-GR" b="1" dirty="0">
                <a:solidFill>
                  <a:schemeClr val="bg1"/>
                </a:solidFill>
                <a:latin typeface="Arial Narrow" panose="020B0606020202030204" pitchFamily="34" charset="0"/>
              </a:rPr>
              <a:t>:</a:t>
            </a:r>
            <a:r>
              <a:rPr lang="el-GR"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	diavlos.grnet.gr </a:t>
            </a:r>
          </a:p>
          <a:p>
            <a:r>
              <a:rPr lang="en-US" b="1" dirty="0">
                <a:solidFill>
                  <a:schemeClr val="bg1"/>
                </a:solidFill>
                <a:latin typeface="Arial Narrow" panose="020B0606020202030204" pitchFamily="34" charset="0"/>
              </a:rPr>
              <a:t>Academic IDs</a:t>
            </a:r>
            <a:r>
              <a:rPr lang="el-GR" b="1" dirty="0">
                <a:solidFill>
                  <a:schemeClr val="bg1"/>
                </a:solidFill>
                <a:latin typeface="Arial Narrow" panose="020B0606020202030204" pitchFamily="34" charset="0"/>
              </a:rPr>
              <a:t>:	</a:t>
            </a:r>
            <a:r>
              <a:rPr lang="en-US" b="1"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academicid.minedu.gov.gr</a:t>
            </a:r>
          </a:p>
          <a:p>
            <a:r>
              <a:rPr lang="en-US" b="1" dirty="0" err="1">
                <a:solidFill>
                  <a:schemeClr val="bg1"/>
                </a:solidFill>
                <a:latin typeface="Arial Narrow" panose="020B0606020202030204" pitchFamily="34" charset="0"/>
              </a:rPr>
              <a:t>FoD</a:t>
            </a:r>
            <a:r>
              <a:rPr lang="el-GR" b="1"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fod.grnet.gr</a:t>
            </a:r>
            <a:endParaRPr lang="el-GR" dirty="0">
              <a:solidFill>
                <a:schemeClr val="bg1"/>
              </a:solidFill>
              <a:latin typeface="Arial Narrow" panose="020B0606020202030204" pitchFamily="34" charset="0"/>
            </a:endParaRPr>
          </a:p>
          <a:p>
            <a:r>
              <a:rPr lang="en-US" b="1" dirty="0">
                <a:solidFill>
                  <a:schemeClr val="bg1"/>
                </a:solidFill>
                <a:latin typeface="Arial Narrow" panose="020B0606020202030204" pitchFamily="34" charset="0"/>
              </a:rPr>
              <a:t>Security CERT</a:t>
            </a:r>
            <a:r>
              <a:rPr lang="el-GR" b="1" dirty="0">
                <a:solidFill>
                  <a:schemeClr val="bg1"/>
                </a:solidFill>
                <a:latin typeface="Arial Narrow" panose="020B0606020202030204" pitchFamily="34" charset="0"/>
              </a:rPr>
              <a:t>:</a:t>
            </a:r>
            <a:r>
              <a:rPr lang="en-US" dirty="0">
                <a:solidFill>
                  <a:schemeClr val="bg1"/>
                </a:solidFill>
                <a:latin typeface="Arial Narrow" panose="020B0606020202030204" pitchFamily="34" charset="0"/>
              </a:rPr>
              <a:t>		cert.grnet.gr</a:t>
            </a:r>
            <a:endParaRPr lang="el-GR" dirty="0">
              <a:solidFill>
                <a:schemeClr val="bg1"/>
              </a:solidFill>
              <a:latin typeface="Arial Narrow" panose="020B0606020202030204" pitchFamily="34" charset="0"/>
            </a:endParaRPr>
          </a:p>
          <a:p>
            <a:r>
              <a:rPr lang="en-US" b="1" dirty="0" err="1">
                <a:solidFill>
                  <a:schemeClr val="bg1"/>
                </a:solidFill>
                <a:latin typeface="Arial Narrow" panose="020B0606020202030204" pitchFamily="34" charset="0"/>
              </a:rPr>
              <a:t>Eudoxus</a:t>
            </a:r>
            <a:r>
              <a:rPr lang="el-GR" b="1" dirty="0">
                <a:solidFill>
                  <a:schemeClr val="bg1"/>
                </a:solidFill>
                <a:latin typeface="Arial Narrow" panose="020B0606020202030204" pitchFamily="34" charset="0"/>
              </a:rPr>
              <a:t>:</a:t>
            </a:r>
            <a:r>
              <a:rPr lang="el-GR"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	eudoxus.gr</a:t>
            </a:r>
            <a:r>
              <a:rPr lang="el-GR"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		</a:t>
            </a:r>
            <a:endParaRPr lang="el-GR" dirty="0">
              <a:solidFill>
                <a:schemeClr val="bg1"/>
              </a:solidFill>
              <a:latin typeface="Arial Narrow" panose="020B0606020202030204" pitchFamily="34" charset="0"/>
            </a:endParaRPr>
          </a:p>
          <a:p>
            <a:r>
              <a:rPr lang="en-US" b="1" dirty="0">
                <a:solidFill>
                  <a:schemeClr val="bg1"/>
                </a:solidFill>
                <a:latin typeface="Arial Narrow" panose="020B0606020202030204" pitchFamily="34" charset="0"/>
              </a:rPr>
              <a:t>APELLA</a:t>
            </a:r>
            <a:r>
              <a:rPr lang="el-GR" b="1" dirty="0">
                <a:solidFill>
                  <a:schemeClr val="bg1"/>
                </a:solidFill>
                <a:latin typeface="Arial Narrow" panose="020B0606020202030204" pitchFamily="34" charset="0"/>
              </a:rPr>
              <a:t>:</a:t>
            </a:r>
            <a:r>
              <a:rPr lang="el-GR"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	apella.minedu.gov.gr</a:t>
            </a:r>
            <a:endParaRPr lang="el-GR" dirty="0">
              <a:solidFill>
                <a:schemeClr val="bg1"/>
              </a:solidFill>
              <a:latin typeface="Arial Narrow" panose="020B0606020202030204" pitchFamily="34" charset="0"/>
            </a:endParaRPr>
          </a:p>
          <a:p>
            <a:r>
              <a:rPr lang="en-US" b="1" dirty="0">
                <a:solidFill>
                  <a:schemeClr val="bg1"/>
                </a:solidFill>
                <a:latin typeface="Arial Narrow" panose="020B0606020202030204" pitchFamily="34" charset="0"/>
              </a:rPr>
              <a:t>ATLAS</a:t>
            </a:r>
            <a:r>
              <a:rPr lang="el-GR" b="1" dirty="0">
                <a:solidFill>
                  <a:schemeClr val="bg1"/>
                </a:solidFill>
                <a:latin typeface="Arial Narrow" panose="020B0606020202030204" pitchFamily="34" charset="0"/>
              </a:rPr>
              <a:t>:	</a:t>
            </a:r>
            <a:r>
              <a:rPr lang="el-GR"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atlas.grnet.gr</a:t>
            </a:r>
            <a:endParaRPr lang="el-GR" dirty="0">
              <a:solidFill>
                <a:schemeClr val="bg1"/>
              </a:solidFill>
              <a:latin typeface="Arial Narrow" panose="020B0606020202030204" pitchFamily="34" charset="0"/>
            </a:endParaRPr>
          </a:p>
          <a:p>
            <a:r>
              <a:rPr lang="en-US" b="1" dirty="0">
                <a:solidFill>
                  <a:schemeClr val="bg1"/>
                </a:solidFill>
                <a:latin typeface="Arial Narrow" panose="020B0606020202030204" pitchFamily="34" charset="0"/>
              </a:rPr>
              <a:t>PYXIDA</a:t>
            </a:r>
            <a:r>
              <a:rPr lang="el-GR" b="1" dirty="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	pyxida.grnet.gr</a:t>
            </a:r>
          </a:p>
        </p:txBody>
      </p:sp>
    </p:spTree>
    <p:extLst>
      <p:ext uri="{BB962C8B-B14F-4D97-AF65-F5344CB8AC3E}">
        <p14:creationId xmlns:p14="http://schemas.microsoft.com/office/powerpoint/2010/main" val="38677311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5013176"/>
            <a:ext cx="9153911"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20" y="-315416"/>
            <a:ext cx="8694902" cy="6105881"/>
          </a:xfrm>
          <a:prstGeom prst="rect">
            <a:avLst/>
          </a:prstGeom>
        </p:spPr>
      </p:pic>
      <p:sp>
        <p:nvSpPr>
          <p:cNvPr id="9" name="TextBox 8"/>
          <p:cNvSpPr txBox="1"/>
          <p:nvPr/>
        </p:nvSpPr>
        <p:spPr>
          <a:xfrm>
            <a:off x="1" y="5565338"/>
            <a:ext cx="9244604" cy="1292662"/>
          </a:xfrm>
          <a:prstGeom prst="rect">
            <a:avLst/>
          </a:prstGeom>
          <a:solidFill>
            <a:schemeClr val="accent6">
              <a:lumMod val="60000"/>
              <a:lumOff val="40000"/>
              <a:alpha val="78000"/>
            </a:schemeClr>
          </a:solidFill>
        </p:spPr>
        <p:txBody>
          <a:bodyPr wrap="square" rtlCol="0">
            <a:spAutoFit/>
          </a:bodyPr>
          <a:lstStyle/>
          <a:p>
            <a:endParaRPr lang="en-US" sz="1400" b="1" dirty="0">
              <a:solidFill>
                <a:srgbClr val="002060"/>
              </a:solidFill>
              <a:latin typeface="Arial" panose="020B0604020202020204" pitchFamily="34" charset="0"/>
              <a:cs typeface="Arial" panose="020B0604020202020204" pitchFamily="34" charset="0"/>
            </a:endParaRPr>
          </a:p>
          <a:p>
            <a:pPr algn="ctr"/>
            <a:r>
              <a:rPr lang="en-US" sz="3200" dirty="0" err="1">
                <a:solidFill>
                  <a:srgbClr val="002060"/>
                </a:solidFill>
                <a:latin typeface="Arial" panose="020B0604020202020204" pitchFamily="34" charset="0"/>
                <a:cs typeface="Arial" panose="020B0604020202020204" pitchFamily="34" charset="0"/>
              </a:rPr>
              <a:t>eInfrastructures</a:t>
            </a:r>
            <a:r>
              <a:rPr lang="en-US" sz="3200" dirty="0">
                <a:solidFill>
                  <a:srgbClr val="002060"/>
                </a:solidFill>
                <a:latin typeface="Arial" panose="020B0604020202020204" pitchFamily="34" charset="0"/>
                <a:cs typeface="Arial" panose="020B0604020202020204" pitchFamily="34" charset="0"/>
              </a:rPr>
              <a:t> and International collaborations</a:t>
            </a:r>
          </a:p>
          <a:p>
            <a:pPr algn="ctr"/>
            <a:r>
              <a:rPr lang="en-US" sz="3200" dirty="0">
                <a:solidFill>
                  <a:srgbClr val="002060"/>
                </a:solidFill>
                <a:latin typeface="Arial" panose="020B0604020202020204" pitchFamily="34" charset="0"/>
                <a:cs typeface="Arial" panose="020B0604020202020204" pitchFamily="34" charset="0"/>
              </a:rPr>
              <a:t> </a:t>
            </a:r>
            <a:endParaRPr lang="el-GR" sz="3200" dirty="0">
              <a:solidFill>
                <a:srgbClr val="00206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50CB4D0-510D-4055-8D97-2A21A9A75702}"/>
              </a:ext>
            </a:extLst>
          </p:cNvPr>
          <p:cNvPicPr>
            <a:picLocks noChangeAspect="1"/>
          </p:cNvPicPr>
          <p:nvPr/>
        </p:nvPicPr>
        <p:blipFill>
          <a:blip r:embed="rId3"/>
          <a:stretch>
            <a:fillRect/>
          </a:stretch>
        </p:blipFill>
        <p:spPr>
          <a:xfrm>
            <a:off x="6735061" y="116632"/>
            <a:ext cx="2039129" cy="803293"/>
          </a:xfrm>
          <a:prstGeom prst="rect">
            <a:avLst/>
          </a:prstGeom>
        </p:spPr>
      </p:pic>
    </p:spTree>
    <p:extLst>
      <p:ext uri="{BB962C8B-B14F-4D97-AF65-F5344CB8AC3E}">
        <p14:creationId xmlns:p14="http://schemas.microsoft.com/office/powerpoint/2010/main" val="6145315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5013176"/>
            <a:ext cx="9153911"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384"/>
            <a:ext cx="9221721" cy="6475833"/>
          </a:xfrm>
          <a:prstGeom prst="rect">
            <a:avLst/>
          </a:prstGeom>
        </p:spPr>
      </p:pic>
      <p:sp>
        <p:nvSpPr>
          <p:cNvPr id="9" name="TextBox 8"/>
          <p:cNvSpPr txBox="1"/>
          <p:nvPr/>
        </p:nvSpPr>
        <p:spPr>
          <a:xfrm>
            <a:off x="1" y="5565338"/>
            <a:ext cx="9244604" cy="1292662"/>
          </a:xfrm>
          <a:prstGeom prst="rect">
            <a:avLst/>
          </a:prstGeom>
          <a:solidFill>
            <a:schemeClr val="accent6">
              <a:lumMod val="60000"/>
              <a:lumOff val="40000"/>
              <a:alpha val="78000"/>
            </a:schemeClr>
          </a:solidFill>
        </p:spPr>
        <p:txBody>
          <a:bodyPr wrap="square" rtlCol="0">
            <a:spAutoFit/>
          </a:bodyPr>
          <a:lstStyle/>
          <a:p>
            <a:endParaRPr lang="en-US" sz="1400" b="1" dirty="0">
              <a:solidFill>
                <a:srgbClr val="002060"/>
              </a:solidFill>
              <a:latin typeface="Arial" panose="020B0604020202020204" pitchFamily="34" charset="0"/>
              <a:cs typeface="Arial" panose="020B0604020202020204" pitchFamily="34" charset="0"/>
            </a:endParaRPr>
          </a:p>
          <a:p>
            <a:pPr algn="ctr"/>
            <a:r>
              <a:rPr lang="en-US" sz="3200" dirty="0">
                <a:solidFill>
                  <a:srgbClr val="002060"/>
                </a:solidFill>
                <a:latin typeface="Arial" panose="020B0604020202020204" pitchFamily="34" charset="0"/>
                <a:cs typeface="Arial" panose="020B0604020202020204" pitchFamily="34" charset="0"/>
              </a:rPr>
              <a:t>National, EU, International Projects</a:t>
            </a:r>
          </a:p>
          <a:p>
            <a:pPr algn="ctr"/>
            <a:r>
              <a:rPr lang="en-US" sz="3200" dirty="0">
                <a:solidFill>
                  <a:srgbClr val="002060"/>
                </a:solidFill>
                <a:latin typeface="Arial" panose="020B0604020202020204" pitchFamily="34" charset="0"/>
                <a:cs typeface="Arial" panose="020B0604020202020204" pitchFamily="34" charset="0"/>
              </a:rPr>
              <a:t> </a:t>
            </a:r>
            <a:endParaRPr lang="el-GR" sz="3200" dirty="0">
              <a:solidFill>
                <a:srgbClr val="00206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50CB4D0-510D-4055-8D97-2A21A9A75702}"/>
              </a:ext>
            </a:extLst>
          </p:cNvPr>
          <p:cNvPicPr>
            <a:picLocks noChangeAspect="1"/>
          </p:cNvPicPr>
          <p:nvPr/>
        </p:nvPicPr>
        <p:blipFill>
          <a:blip r:embed="rId3"/>
          <a:stretch>
            <a:fillRect/>
          </a:stretch>
        </p:blipFill>
        <p:spPr>
          <a:xfrm>
            <a:off x="6735061" y="116632"/>
            <a:ext cx="2039129" cy="803293"/>
          </a:xfrm>
          <a:prstGeom prst="rect">
            <a:avLst/>
          </a:prstGeom>
        </p:spPr>
      </p:pic>
    </p:spTree>
    <p:extLst>
      <p:ext uri="{BB962C8B-B14F-4D97-AF65-F5344CB8AC3E}">
        <p14:creationId xmlns:p14="http://schemas.microsoft.com/office/powerpoint/2010/main" val="35818855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74006" y="1700808"/>
            <a:ext cx="7774458" cy="3970318"/>
          </a:xfrm>
          <a:prstGeom prst="rect">
            <a:avLst/>
          </a:prstGeom>
        </p:spPr>
        <p:txBody>
          <a:bodyPr wrap="square">
            <a:spAutoFit/>
          </a:bodyPr>
          <a:lstStyle/>
          <a:p>
            <a:pPr marL="342900" indent="-342900">
              <a:buClr>
                <a:srgbClr val="F68304"/>
              </a:buClr>
              <a:buFont typeface="Wingdings" panose="05000000000000000000" pitchFamily="2" charset="2"/>
              <a:buChar char="§"/>
            </a:pPr>
            <a:r>
              <a:rPr lang="en-GB" sz="2400" dirty="0">
                <a:solidFill>
                  <a:srgbClr val="002060"/>
                </a:solidFill>
                <a:latin typeface="Arial Narrow" panose="020B0606020202030204" pitchFamily="34" charset="0"/>
              </a:rPr>
              <a:t>State-owned company (SA) established in 1998</a:t>
            </a:r>
            <a:r>
              <a:rPr lang="el-GR" sz="2400" dirty="0">
                <a:solidFill>
                  <a:srgbClr val="002060"/>
                </a:solidFill>
                <a:latin typeface="Arial Narrow" panose="020B0606020202030204" pitchFamily="34" charset="0"/>
              </a:rPr>
              <a:t>. </a:t>
            </a:r>
            <a:r>
              <a:rPr lang="en-US" sz="2400" dirty="0">
                <a:solidFill>
                  <a:srgbClr val="002060"/>
                </a:solidFill>
                <a:latin typeface="Arial Narrow" panose="020B0606020202030204" pitchFamily="34" charset="0"/>
              </a:rPr>
              <a:t>GRNET operates under the auspices of the Ministry of Digital Governance. GRNET receives funding from the Greek State and the European Union.</a:t>
            </a:r>
            <a:endParaRPr lang="el-GR" sz="2400" dirty="0">
              <a:solidFill>
                <a:srgbClr val="002060"/>
              </a:solidFill>
              <a:latin typeface="Arial Narrow" panose="020B0606020202030204" pitchFamily="34" charset="0"/>
            </a:endParaRPr>
          </a:p>
          <a:p>
            <a:pPr marL="342900" indent="-342900">
              <a:buClr>
                <a:srgbClr val="F68304"/>
              </a:buClr>
              <a:buFont typeface="Wingdings" panose="05000000000000000000" pitchFamily="2" charset="2"/>
              <a:buChar char="§"/>
            </a:pPr>
            <a:r>
              <a:rPr lang="en-GB" sz="2400" dirty="0">
                <a:solidFill>
                  <a:srgbClr val="002060"/>
                </a:solidFill>
                <a:latin typeface="Arial Narrow" panose="020B0606020202030204" pitchFamily="34" charset="0"/>
              </a:rPr>
              <a:t>Provides advanced </a:t>
            </a:r>
            <a:r>
              <a:rPr lang="en-GB" sz="2400" dirty="0" err="1">
                <a:solidFill>
                  <a:srgbClr val="002060"/>
                </a:solidFill>
                <a:latin typeface="Arial Narrow" panose="020B0606020202030204" pitchFamily="34" charset="0"/>
              </a:rPr>
              <a:t>eInfrastructures</a:t>
            </a:r>
            <a:r>
              <a:rPr lang="en-GB" sz="2400" dirty="0">
                <a:solidFill>
                  <a:srgbClr val="002060"/>
                </a:solidFill>
                <a:latin typeface="Arial Narrow" panose="020B0606020202030204" pitchFamily="34" charset="0"/>
              </a:rPr>
              <a:t> &amp; Services to the Greek academic and research institutions:</a:t>
            </a:r>
          </a:p>
          <a:p>
            <a:pPr marL="800100" lvl="1" indent="-342900">
              <a:buClr>
                <a:srgbClr val="F68304"/>
              </a:buClr>
              <a:buFont typeface="Wingdings" panose="05000000000000000000" pitchFamily="2" charset="2"/>
              <a:buChar char="§"/>
            </a:pPr>
            <a:r>
              <a:rPr lang="en-GB" sz="2000" dirty="0">
                <a:solidFill>
                  <a:srgbClr val="002060"/>
                </a:solidFill>
                <a:latin typeface="Arial Narrow" panose="020B0606020202030204" pitchFamily="34" charset="0"/>
              </a:rPr>
              <a:t>National and international connectivity </a:t>
            </a:r>
          </a:p>
          <a:p>
            <a:pPr marL="800100" lvl="1" indent="-342900">
              <a:buClr>
                <a:srgbClr val="F68304"/>
              </a:buClr>
              <a:buFont typeface="Wingdings" panose="05000000000000000000" pitchFamily="2" charset="2"/>
              <a:buChar char="§"/>
            </a:pPr>
            <a:r>
              <a:rPr lang="en-GB" sz="2000" dirty="0" err="1">
                <a:solidFill>
                  <a:srgbClr val="002060"/>
                </a:solidFill>
                <a:latin typeface="Arial Narrow" panose="020B0606020202030204" pitchFamily="34" charset="0"/>
              </a:rPr>
              <a:t>eInfrastructures</a:t>
            </a:r>
            <a:r>
              <a:rPr lang="en-GB" sz="2000" dirty="0">
                <a:solidFill>
                  <a:srgbClr val="002060"/>
                </a:solidFill>
                <a:latin typeface="Arial Narrow" panose="020B0606020202030204" pitchFamily="34" charset="0"/>
              </a:rPr>
              <a:t> &amp; services (network, computing, storage) to the community</a:t>
            </a:r>
          </a:p>
          <a:p>
            <a:pPr marL="342900" indent="-342900">
              <a:buClr>
                <a:srgbClr val="F68304"/>
              </a:buClr>
              <a:buFont typeface="Wingdings" panose="05000000000000000000" pitchFamily="2" charset="2"/>
              <a:buChar char="§"/>
            </a:pPr>
            <a:r>
              <a:rPr lang="en-GB" sz="2400" dirty="0">
                <a:solidFill>
                  <a:srgbClr val="002060"/>
                </a:solidFill>
                <a:latin typeface="Arial Narrow" panose="020B0606020202030204" pitchFamily="34" charset="0"/>
              </a:rPr>
              <a:t>Promotion and dissemination of ICT in the communities within academic, research, health and culture sectors</a:t>
            </a:r>
            <a:endParaRPr lang="el-GR" sz="2400" dirty="0">
              <a:solidFill>
                <a:srgbClr val="002060"/>
              </a:solidFill>
              <a:latin typeface="Arial Narrow" panose="020B0606020202030204" pitchFamily="34" charset="0"/>
            </a:endParaRPr>
          </a:p>
        </p:txBody>
      </p:sp>
      <p:sp>
        <p:nvSpPr>
          <p:cNvPr id="5" name="Rectangle 2"/>
          <p:cNvSpPr txBox="1">
            <a:spLocks noChangeArrowheads="1"/>
          </p:cNvSpPr>
          <p:nvPr/>
        </p:nvSpPr>
        <p:spPr>
          <a:xfrm>
            <a:off x="179512" y="415617"/>
            <a:ext cx="7917990" cy="7666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002060"/>
                </a:solidFill>
                <a:latin typeface="Arial" panose="020B0604020202020204" pitchFamily="34" charset="0"/>
                <a:cs typeface="Arial" panose="020B0604020202020204" pitchFamily="34" charset="0"/>
              </a:rPr>
              <a:t> </a:t>
            </a:r>
            <a:r>
              <a:rPr lang="en-US" sz="2000" dirty="0">
                <a:solidFill>
                  <a:srgbClr val="002060"/>
                </a:solidFill>
                <a:latin typeface="Arial" panose="020B0604020202020204" pitchFamily="34" charset="0"/>
                <a:cs typeface="Arial" panose="020B0604020202020204" pitchFamily="34" charset="0"/>
              </a:rPr>
              <a:t>National Infrastructures for Research and Technology</a:t>
            </a: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2370300"/>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2573217" y="2177857"/>
            <a:ext cx="6175248" cy="1157764"/>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000" b="1" dirty="0">
                <a:solidFill>
                  <a:schemeClr val="bg1"/>
                </a:solidFill>
                <a:latin typeface="Arial Narrow" panose="020B0606020202030204" pitchFamily="34" charset="0"/>
              </a:rPr>
              <a:t>GRNET cloud services -  ~</a:t>
            </a:r>
            <a:r>
              <a:rPr lang="en-US" sz="2000" b="1" dirty="0" err="1">
                <a:solidFill>
                  <a:schemeClr val="bg1"/>
                </a:solidFill>
                <a:latin typeface="Arial Narrow" panose="020B0606020202030204" pitchFamily="34" charset="0"/>
              </a:rPr>
              <a:t>okeanos</a:t>
            </a:r>
            <a:r>
              <a:rPr lang="el-GR" sz="2000" b="1" dirty="0">
                <a:solidFill>
                  <a:schemeClr val="bg1"/>
                </a:solidFill>
                <a:latin typeface="Arial Narrow" panose="020B0606020202030204" pitchFamily="34" charset="0"/>
              </a:rPr>
              <a:t>, </a:t>
            </a:r>
            <a:r>
              <a:rPr lang="en-US" sz="2000" b="1" dirty="0">
                <a:solidFill>
                  <a:schemeClr val="bg1"/>
                </a:solidFill>
                <a:latin typeface="Arial Narrow" panose="020B0606020202030204" pitchFamily="34" charset="0"/>
              </a:rPr>
              <a:t>GREEN DC</a:t>
            </a:r>
          </a:p>
          <a:p>
            <a:r>
              <a:rPr lang="en-US" sz="1400" i="1" dirty="0">
                <a:solidFill>
                  <a:schemeClr val="bg1"/>
                </a:solidFill>
                <a:latin typeface="Arial Narrow" panose="020B0606020202030204" pitchFamily="34" charset="0"/>
              </a:rPr>
              <a:t>~okeanos is our IaaS Service. “IaaS” stands for “</a:t>
            </a:r>
            <a:r>
              <a:rPr lang="en-US" sz="1400" i="1" dirty="0" err="1">
                <a:solidFill>
                  <a:schemeClr val="bg1"/>
                </a:solidFill>
                <a:latin typeface="Arial Narrow" panose="020B0606020202030204" pitchFamily="34" charset="0"/>
              </a:rPr>
              <a:t>Infrastracture</a:t>
            </a:r>
            <a:r>
              <a:rPr lang="en-US" sz="1400" i="1" dirty="0">
                <a:solidFill>
                  <a:schemeClr val="bg1"/>
                </a:solidFill>
                <a:latin typeface="Arial Narrow" panose="020B0606020202030204" pitchFamily="34" charset="0"/>
              </a:rPr>
              <a:t> as a Service”.  Build your own computer, own virtual machines and virtual networks, always connected to the Internet.</a:t>
            </a:r>
          </a:p>
        </p:txBody>
      </p:sp>
      <p:sp>
        <p:nvSpPr>
          <p:cNvPr id="8" name="TextBox 7"/>
          <p:cNvSpPr txBox="1"/>
          <p:nvPr/>
        </p:nvSpPr>
        <p:spPr>
          <a:xfrm>
            <a:off x="2573218" y="3740752"/>
            <a:ext cx="6175247" cy="1208842"/>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000" b="1" dirty="0">
                <a:solidFill>
                  <a:schemeClr val="bg1"/>
                </a:solidFill>
                <a:latin typeface="Arial Narrow" panose="020B0606020202030204" pitchFamily="34" charset="0"/>
              </a:rPr>
              <a:t>National Supercomputer Infrastructure </a:t>
            </a:r>
          </a:p>
          <a:p>
            <a:r>
              <a:rPr lang="en-US" sz="2400" b="1" dirty="0">
                <a:solidFill>
                  <a:schemeClr val="bg1"/>
                </a:solidFill>
                <a:latin typeface="Arial Narrow" panose="020B0606020202030204" pitchFamily="34" charset="0"/>
              </a:rPr>
              <a:t>HPC </a:t>
            </a:r>
            <a:r>
              <a:rPr lang="en-US" sz="1400" b="1" dirty="0">
                <a:solidFill>
                  <a:schemeClr val="bg1"/>
                </a:solidFill>
                <a:latin typeface="Arial Narrow" panose="020B0606020202030204" pitchFamily="34" charset="0"/>
              </a:rPr>
              <a:t>(High-Performance Computing Services)</a:t>
            </a:r>
            <a:r>
              <a:rPr lang="el-GR" sz="1400" b="1" dirty="0">
                <a:solidFill>
                  <a:schemeClr val="bg1"/>
                </a:solidFill>
                <a:latin typeface="Arial Narrow" panose="020B0606020202030204" pitchFamily="34" charset="0"/>
              </a:rPr>
              <a:t> </a:t>
            </a:r>
            <a:r>
              <a:rPr lang="el-GR" sz="2400" b="1" dirty="0">
                <a:solidFill>
                  <a:schemeClr val="bg1"/>
                </a:solidFill>
                <a:latin typeface="Arial Narrow" panose="020B0606020202030204" pitchFamily="34" charset="0"/>
              </a:rPr>
              <a:t>Α</a:t>
            </a:r>
            <a:r>
              <a:rPr lang="en-US" sz="2400" b="1" dirty="0">
                <a:solidFill>
                  <a:schemeClr val="bg1"/>
                </a:solidFill>
                <a:latin typeface="Arial Narrow" panose="020B0606020202030204" pitchFamily="34" charset="0"/>
              </a:rPr>
              <a:t>RIS  </a:t>
            </a:r>
          </a:p>
          <a:p>
            <a:r>
              <a:rPr lang="en-US" sz="1400" i="1" dirty="0">
                <a:solidFill>
                  <a:schemeClr val="bg1"/>
                </a:solidFill>
                <a:latin typeface="Arial Narrow" panose="020B0606020202030204" pitchFamily="34" charset="0"/>
              </a:rPr>
              <a:t>HPC services to the Greek R&amp;E community</a:t>
            </a:r>
            <a:endParaRPr lang="el-GR" sz="1400" i="1" dirty="0">
              <a:solidFill>
                <a:schemeClr val="bg1"/>
              </a:solidFill>
              <a:latin typeface="Arial Narrow" panose="020B0606020202030204" pitchFamily="34" charset="0"/>
            </a:endParaRPr>
          </a:p>
          <a:p>
            <a:endParaRPr lang="en-US" sz="700" dirty="0">
              <a:solidFill>
                <a:schemeClr val="bg1"/>
              </a:solidFill>
              <a:latin typeface="Arial Narrow" panose="020B0606020202030204" pitchFamily="34" charset="0"/>
            </a:endParaRPr>
          </a:p>
        </p:txBody>
      </p:sp>
      <p:sp>
        <p:nvSpPr>
          <p:cNvPr id="13" name="TextBox 12"/>
          <p:cNvSpPr txBox="1"/>
          <p:nvPr/>
        </p:nvSpPr>
        <p:spPr>
          <a:xfrm>
            <a:off x="2547054" y="5275841"/>
            <a:ext cx="6192689" cy="1225868"/>
          </a:xfrm>
          <a:prstGeom prst="roundRect">
            <a:avLst/>
          </a:prstGeom>
          <a:solidFill>
            <a:schemeClr val="accent1">
              <a:lumMod val="75000"/>
              <a:alpha val="78000"/>
            </a:schemeClr>
          </a:solidFill>
        </p:spPr>
        <p:txBody>
          <a:bodyPr wrap="square" rtlCol="0">
            <a:spAutoFit/>
          </a:bodyPr>
          <a:lstStyle/>
          <a:p>
            <a:r>
              <a:rPr lang="en-US" sz="2400" b="1" dirty="0" err="1">
                <a:solidFill>
                  <a:schemeClr val="bg1"/>
                </a:solidFill>
                <a:latin typeface="Arial Narrow" panose="020B0606020202030204" pitchFamily="34" charset="0"/>
              </a:rPr>
              <a:t>ViMa</a:t>
            </a:r>
            <a:r>
              <a:rPr lang="en-US" sz="2400" b="1" dirty="0">
                <a:solidFill>
                  <a:schemeClr val="bg1"/>
                </a:solidFill>
                <a:latin typeface="Arial Narrow" panose="020B0606020202030204" pitchFamily="34" charset="0"/>
              </a:rPr>
              <a:t> </a:t>
            </a:r>
            <a:r>
              <a:rPr lang="en-US" sz="1400" b="1" dirty="0">
                <a:solidFill>
                  <a:schemeClr val="bg1"/>
                </a:solidFill>
                <a:latin typeface="Arial Narrow" panose="020B0606020202030204" pitchFamily="34" charset="0"/>
              </a:rPr>
              <a:t>Virtual Machines</a:t>
            </a:r>
            <a:endParaRPr lang="el-GR" sz="1400" b="1" dirty="0">
              <a:solidFill>
                <a:schemeClr val="bg1"/>
              </a:solidFill>
              <a:latin typeface="Arial Narrow" panose="020B0606020202030204" pitchFamily="34" charset="0"/>
            </a:endParaRPr>
          </a:p>
          <a:p>
            <a:r>
              <a:rPr lang="en-US" sz="1400" i="1" dirty="0">
                <a:solidFill>
                  <a:schemeClr val="bg1"/>
                </a:solidFill>
                <a:latin typeface="Arial Narrow" panose="020B0606020202030204" pitchFamily="34" charset="0"/>
              </a:rPr>
              <a:t>GRNET </a:t>
            </a:r>
            <a:r>
              <a:rPr lang="en-US" sz="1400" i="1" dirty="0" err="1">
                <a:solidFill>
                  <a:schemeClr val="bg1"/>
                </a:solidFill>
                <a:latin typeface="Arial Narrow" panose="020B0606020202030204" pitchFamily="34" charset="0"/>
              </a:rPr>
              <a:t>ViMa</a:t>
            </a:r>
            <a:r>
              <a:rPr lang="en-US" sz="1400" i="1" dirty="0">
                <a:solidFill>
                  <a:schemeClr val="bg1"/>
                </a:solidFill>
                <a:latin typeface="Arial Narrow" panose="020B0606020202030204" pitchFamily="34" charset="0"/>
              </a:rPr>
              <a:t> service aims to provide to the Greek educational and academic community access to shared computing and network resources that can be used for production purposes.</a:t>
            </a:r>
          </a:p>
        </p:txBody>
      </p:sp>
      <p:pic>
        <p:nvPicPr>
          <p:cNvPr id="2" name="Picture 1"/>
          <p:cNvPicPr>
            <a:picLocks noChangeAspect="1"/>
          </p:cNvPicPr>
          <p:nvPr/>
        </p:nvPicPr>
        <p:blipFill>
          <a:blip r:embed="rId2"/>
          <a:stretch>
            <a:fillRect/>
          </a:stretch>
        </p:blipFill>
        <p:spPr>
          <a:xfrm>
            <a:off x="72632" y="2095728"/>
            <a:ext cx="2456901" cy="1463167"/>
          </a:xfrm>
          <a:prstGeom prst="rect">
            <a:avLst/>
          </a:prstGeom>
        </p:spPr>
      </p:pic>
      <p:pic>
        <p:nvPicPr>
          <p:cNvPr id="4" name="Picture 3"/>
          <p:cNvPicPr>
            <a:picLocks noChangeAspect="1"/>
          </p:cNvPicPr>
          <p:nvPr/>
        </p:nvPicPr>
        <p:blipFill>
          <a:blip r:embed="rId3"/>
          <a:stretch>
            <a:fillRect/>
          </a:stretch>
        </p:blipFill>
        <p:spPr>
          <a:xfrm>
            <a:off x="58272" y="3641024"/>
            <a:ext cx="2414225" cy="1408298"/>
          </a:xfrm>
          <a:prstGeom prst="rect">
            <a:avLst/>
          </a:prstGeom>
        </p:spPr>
      </p:pic>
      <p:pic>
        <p:nvPicPr>
          <p:cNvPr id="5" name="Picture 4"/>
          <p:cNvPicPr>
            <a:picLocks noChangeAspect="1"/>
          </p:cNvPicPr>
          <p:nvPr/>
        </p:nvPicPr>
        <p:blipFill>
          <a:blip r:embed="rId4"/>
          <a:stretch>
            <a:fillRect/>
          </a:stretch>
        </p:blipFill>
        <p:spPr>
          <a:xfrm>
            <a:off x="145717" y="5157192"/>
            <a:ext cx="2328874" cy="1463167"/>
          </a:xfrm>
          <a:prstGeom prst="rect">
            <a:avLst/>
          </a:prstGeom>
        </p:spPr>
      </p:pic>
      <p:sp>
        <p:nvSpPr>
          <p:cNvPr id="7" name="Title 6"/>
          <p:cNvSpPr>
            <a:spLocks noGrp="1"/>
          </p:cNvSpPr>
          <p:nvPr>
            <p:ph type="title"/>
          </p:nvPr>
        </p:nvSpPr>
        <p:spPr>
          <a:xfrm>
            <a:off x="611560" y="190484"/>
            <a:ext cx="8229600" cy="1143000"/>
          </a:xfrm>
        </p:spPr>
        <p:txBody>
          <a:bodyPr>
            <a:normAutofit/>
          </a:bodyPr>
          <a:lstStyle/>
          <a:p>
            <a:r>
              <a:rPr lang="en-US" sz="2800" dirty="0" err="1"/>
              <a:t>eInfrastructures</a:t>
            </a:r>
            <a:r>
              <a:rPr lang="en-US" sz="2800" dirty="0"/>
              <a:t> &amp; Services</a:t>
            </a:r>
            <a:endParaRPr lang="el-GR" sz="2800" dirty="0"/>
          </a:p>
        </p:txBody>
      </p:sp>
      <p:pic>
        <p:nvPicPr>
          <p:cNvPr id="9" name="Picture 8">
            <a:extLst>
              <a:ext uri="{FF2B5EF4-FFF2-40B4-BE49-F238E27FC236}">
                <a16:creationId xmlns:a16="http://schemas.microsoft.com/office/drawing/2014/main" id="{18A719F8-E38D-4087-ADED-98BE1FF71639}"/>
              </a:ext>
            </a:extLst>
          </p:cNvPr>
          <p:cNvPicPr>
            <a:picLocks noChangeAspect="1"/>
          </p:cNvPicPr>
          <p:nvPr/>
        </p:nvPicPr>
        <p:blipFill>
          <a:blip r:embed="rId5"/>
          <a:stretch>
            <a:fillRect/>
          </a:stretch>
        </p:blipFill>
        <p:spPr>
          <a:xfrm>
            <a:off x="122721" y="310552"/>
            <a:ext cx="2038478" cy="1905134"/>
          </a:xfrm>
          <a:prstGeom prst="rect">
            <a:avLst/>
          </a:prstGeom>
        </p:spPr>
      </p:pic>
      <p:sp>
        <p:nvSpPr>
          <p:cNvPr id="10" name="TextBox 9"/>
          <p:cNvSpPr txBox="1"/>
          <p:nvPr/>
        </p:nvSpPr>
        <p:spPr>
          <a:xfrm>
            <a:off x="2579622" y="937964"/>
            <a:ext cx="6175248" cy="1157764"/>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000" b="1" dirty="0">
                <a:solidFill>
                  <a:schemeClr val="bg1"/>
                </a:solidFill>
                <a:latin typeface="Arial Narrow" panose="020B0606020202030204" pitchFamily="34" charset="0"/>
              </a:rPr>
              <a:t>GRNET backbone infrastructure</a:t>
            </a:r>
          </a:p>
          <a:p>
            <a:r>
              <a:rPr lang="en-US" sz="1400" i="1" dirty="0">
                <a:solidFill>
                  <a:schemeClr val="bg1"/>
                </a:solidFill>
                <a:latin typeface="Arial Narrow" panose="020B0606020202030204" pitchFamily="34" charset="0"/>
              </a:rPr>
              <a:t>~okeanos is our IaaS Service. “IaaS” stands for “</a:t>
            </a:r>
            <a:r>
              <a:rPr lang="en-US" sz="1400" i="1" dirty="0" err="1">
                <a:solidFill>
                  <a:schemeClr val="bg1"/>
                </a:solidFill>
                <a:latin typeface="Arial Narrow" panose="020B0606020202030204" pitchFamily="34" charset="0"/>
              </a:rPr>
              <a:t>Infrastracture</a:t>
            </a:r>
            <a:r>
              <a:rPr lang="en-US" sz="1400" i="1" dirty="0">
                <a:solidFill>
                  <a:schemeClr val="bg1"/>
                </a:solidFill>
                <a:latin typeface="Arial Narrow" panose="020B0606020202030204" pitchFamily="34" charset="0"/>
              </a:rPr>
              <a:t> as a Service”.  Build your own computer, own virtual machines and virtual networks, always connected to the Internet.</a:t>
            </a:r>
          </a:p>
        </p:txBody>
      </p:sp>
    </p:spTree>
    <p:extLst>
      <p:ext uri="{BB962C8B-B14F-4D97-AF65-F5344CB8AC3E}">
        <p14:creationId xmlns:p14="http://schemas.microsoft.com/office/powerpoint/2010/main" val="1408808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591" y="3809577"/>
            <a:ext cx="2414225" cy="1383912"/>
          </a:xfrm>
          <a:prstGeom prst="rect">
            <a:avLst/>
          </a:prstGeom>
        </p:spPr>
      </p:pic>
      <p:sp>
        <p:nvSpPr>
          <p:cNvPr id="12" name="TextBox 11"/>
          <p:cNvSpPr txBox="1"/>
          <p:nvPr/>
        </p:nvSpPr>
        <p:spPr>
          <a:xfrm>
            <a:off x="2555776" y="1231552"/>
            <a:ext cx="6149021" cy="987504"/>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a:solidFill>
                  <a:schemeClr val="bg1"/>
                </a:solidFill>
                <a:latin typeface="Arial Narrow" panose="020B0606020202030204" pitchFamily="34" charset="0"/>
              </a:rPr>
              <a:t>e:Presence</a:t>
            </a:r>
            <a:endParaRPr lang="el-GR" sz="1400" b="1" dirty="0">
              <a:solidFill>
                <a:schemeClr val="bg1"/>
              </a:solidFill>
              <a:latin typeface="Arial Narrow" panose="020B0606020202030204" pitchFamily="34" charset="0"/>
            </a:endParaRPr>
          </a:p>
          <a:p>
            <a:r>
              <a:rPr lang="en-US" sz="1400" b="1" dirty="0">
                <a:solidFill>
                  <a:schemeClr val="bg1"/>
                </a:solidFill>
                <a:latin typeface="Arial Narrow" panose="020B0606020202030204" pitchFamily="34" charset="0"/>
              </a:rPr>
              <a:t>Secure, and Greek law compliant videoconference service</a:t>
            </a:r>
            <a:endParaRPr lang="el-GR" sz="1400" b="1" dirty="0">
              <a:solidFill>
                <a:schemeClr val="bg1"/>
              </a:solidFill>
              <a:latin typeface="Arial Narrow" panose="020B0606020202030204" pitchFamily="34" charset="0"/>
            </a:endParaRPr>
          </a:p>
          <a:p>
            <a:r>
              <a:rPr lang="en-US" sz="1400" i="1" dirty="0">
                <a:solidFill>
                  <a:schemeClr val="bg1"/>
                </a:solidFill>
                <a:latin typeface="Arial Narrow" panose="020B0606020202030204" pitchFamily="34" charset="0"/>
              </a:rPr>
              <a:t>For the official meetings of the Greek R&amp;E community</a:t>
            </a:r>
            <a:r>
              <a:rPr lang="el-GR" sz="1400" i="1" dirty="0">
                <a:solidFill>
                  <a:schemeClr val="bg1"/>
                </a:solidFill>
                <a:latin typeface="Arial Narrow" panose="020B0606020202030204" pitchFamily="34" charset="0"/>
              </a:rPr>
              <a:t> </a:t>
            </a:r>
            <a:endParaRPr lang="en-US" sz="1400" dirty="0">
              <a:solidFill>
                <a:schemeClr val="bg1"/>
              </a:solidFill>
              <a:latin typeface="Arial Narrow" panose="020B0606020202030204" pitchFamily="34" charset="0"/>
            </a:endParaRPr>
          </a:p>
        </p:txBody>
      </p:sp>
      <p:sp>
        <p:nvSpPr>
          <p:cNvPr id="13" name="TextBox 12"/>
          <p:cNvSpPr txBox="1"/>
          <p:nvPr/>
        </p:nvSpPr>
        <p:spPr>
          <a:xfrm>
            <a:off x="2555776" y="2456450"/>
            <a:ext cx="6149021" cy="1225868"/>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a:solidFill>
                  <a:schemeClr val="bg1"/>
                </a:solidFill>
                <a:latin typeface="Arial Narrow" panose="020B0606020202030204" pitchFamily="34" charset="0"/>
              </a:rPr>
              <a:t>DIAVLOS</a:t>
            </a:r>
            <a:endParaRPr lang="el-GR" sz="2400" b="1" dirty="0">
              <a:solidFill>
                <a:schemeClr val="bg1"/>
              </a:solidFill>
              <a:latin typeface="Arial Narrow" panose="020B0606020202030204" pitchFamily="34" charset="0"/>
            </a:endParaRPr>
          </a:p>
          <a:p>
            <a:r>
              <a:rPr lang="en-US" sz="1400" b="1" dirty="0">
                <a:solidFill>
                  <a:schemeClr val="bg1"/>
                </a:solidFill>
                <a:latin typeface="Arial Narrow" panose="020B0606020202030204" pitchFamily="34" charset="0"/>
              </a:rPr>
              <a:t>“</a:t>
            </a:r>
            <a:r>
              <a:rPr lang="en-US" sz="1400" b="1" dirty="0" err="1">
                <a:solidFill>
                  <a:schemeClr val="bg1"/>
                </a:solidFill>
                <a:latin typeface="Arial Narrow" panose="020B0606020202030204" pitchFamily="34" charset="0"/>
              </a:rPr>
              <a:t>Diavlos</a:t>
            </a:r>
            <a:r>
              <a:rPr lang="en-US" sz="1400" b="1" dirty="0">
                <a:solidFill>
                  <a:schemeClr val="bg1"/>
                </a:solidFill>
                <a:latin typeface="Arial Narrow" panose="020B0606020202030204" pitchFamily="34" charset="0"/>
              </a:rPr>
              <a:t>” is GRNET’s  live streaming service</a:t>
            </a:r>
          </a:p>
          <a:p>
            <a:r>
              <a:rPr lang="en-US" sz="1400" dirty="0">
                <a:solidFill>
                  <a:schemeClr val="bg1"/>
                </a:solidFill>
                <a:latin typeface="Arial Narrow" panose="020B0606020202030204" pitchFamily="34" charset="0"/>
              </a:rPr>
              <a:t>Lectures, seminars, cultural and other events, which are hosted by major cultural institutions are broadcasted through the GRNET state of the art e-Infrastructure.</a:t>
            </a:r>
          </a:p>
        </p:txBody>
      </p:sp>
      <p:sp>
        <p:nvSpPr>
          <p:cNvPr id="17" name="TextBox 16"/>
          <p:cNvSpPr txBox="1"/>
          <p:nvPr/>
        </p:nvSpPr>
        <p:spPr>
          <a:xfrm>
            <a:off x="2555775" y="5687184"/>
            <a:ext cx="6126591" cy="851297"/>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err="1">
                <a:solidFill>
                  <a:schemeClr val="bg1"/>
                </a:solidFill>
                <a:latin typeface="Arial Narrow" panose="020B0606020202030204" pitchFamily="34" charset="0"/>
              </a:rPr>
              <a:t>Pyxida</a:t>
            </a:r>
            <a:endParaRPr lang="el-GR" sz="1400" b="1" dirty="0">
              <a:solidFill>
                <a:schemeClr val="bg1"/>
              </a:solidFill>
              <a:latin typeface="Arial Narrow" panose="020B0606020202030204" pitchFamily="34" charset="0"/>
            </a:endParaRPr>
          </a:p>
          <a:p>
            <a:r>
              <a:rPr lang="en-US" sz="1400" b="1" dirty="0">
                <a:solidFill>
                  <a:schemeClr val="bg1"/>
                </a:solidFill>
                <a:latin typeface="Arial Narrow" panose="020B0606020202030204" pitchFamily="34" charset="0"/>
              </a:rPr>
              <a:t>GRNET’s portal containing educational /training materials for the Services it offers</a:t>
            </a:r>
            <a:endParaRPr lang="el-GR" sz="1400" b="1" dirty="0">
              <a:solidFill>
                <a:schemeClr val="bg1"/>
              </a:solidFill>
              <a:latin typeface="Arial Narrow" panose="020B0606020202030204" pitchFamily="34" charset="0"/>
            </a:endParaRPr>
          </a:p>
          <a:p>
            <a:endParaRPr lang="el-GR" sz="600" i="1" dirty="0">
              <a:solidFill>
                <a:schemeClr val="bg1"/>
              </a:solidFill>
              <a:latin typeface="Arial Narrow" panose="020B0606020202030204" pitchFamily="34" charset="0"/>
            </a:endParaRPr>
          </a:p>
        </p:txBody>
      </p:sp>
      <p:sp>
        <p:nvSpPr>
          <p:cNvPr id="14" name="TextBox 13"/>
          <p:cNvSpPr txBox="1"/>
          <p:nvPr/>
        </p:nvSpPr>
        <p:spPr>
          <a:xfrm>
            <a:off x="2569843" y="3919712"/>
            <a:ext cx="6112524" cy="1464231"/>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err="1">
                <a:solidFill>
                  <a:schemeClr val="bg1"/>
                </a:solidFill>
                <a:latin typeface="Arial Narrow" panose="020B0606020202030204" pitchFamily="34" charset="0"/>
              </a:rPr>
              <a:t>eduroam</a:t>
            </a:r>
            <a:endParaRPr lang="en-US" sz="2400" b="1" dirty="0">
              <a:solidFill>
                <a:schemeClr val="bg1"/>
              </a:solidFill>
              <a:latin typeface="Arial Narrow" panose="020B0606020202030204" pitchFamily="34" charset="0"/>
            </a:endParaRPr>
          </a:p>
          <a:p>
            <a:r>
              <a:rPr lang="en-US" sz="1400" i="1" dirty="0" err="1">
                <a:solidFill>
                  <a:schemeClr val="bg1"/>
                </a:solidFill>
                <a:latin typeface="Arial Narrow" panose="020B0606020202030204" pitchFamily="34" charset="0"/>
              </a:rPr>
              <a:t>eduroam</a:t>
            </a:r>
            <a:r>
              <a:rPr lang="en-US" sz="1400" i="1" dirty="0">
                <a:solidFill>
                  <a:schemeClr val="bg1"/>
                </a:solidFill>
                <a:latin typeface="Arial Narrow" panose="020B0606020202030204" pitchFamily="34" charset="0"/>
              </a:rPr>
              <a:t> (education roaming) is the secure, world-wide roaming access service developed for the international research and education community. It allows students, researchers and staff from participating institutions to obtain Internet connectivity across campus and when visiting other participating institutions by simply opening their laptop.</a:t>
            </a:r>
          </a:p>
        </p:txBody>
      </p:sp>
      <p:pic>
        <p:nvPicPr>
          <p:cNvPr id="6146" name="Picture 2" descr="http://www.eduroam.gr/static/img/eduroam_logo.png">
            <a:extLst>
              <a:ext uri="{FF2B5EF4-FFF2-40B4-BE49-F238E27FC236}">
                <a16:creationId xmlns:a16="http://schemas.microsoft.com/office/drawing/2014/main" id="{BD5CD04D-88CF-4521-A3BE-B70423C5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71" y="4871074"/>
            <a:ext cx="1145370" cy="4963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31827" y="1079727"/>
            <a:ext cx="2371550" cy="1243692"/>
          </a:xfrm>
          <a:prstGeom prst="rect">
            <a:avLst/>
          </a:prstGeom>
        </p:spPr>
      </p:pic>
      <p:pic>
        <p:nvPicPr>
          <p:cNvPr id="3" name="Picture 2"/>
          <p:cNvPicPr>
            <a:picLocks noChangeAspect="1"/>
          </p:cNvPicPr>
          <p:nvPr/>
        </p:nvPicPr>
        <p:blipFill>
          <a:blip r:embed="rId5"/>
          <a:stretch>
            <a:fillRect/>
          </a:stretch>
        </p:blipFill>
        <p:spPr>
          <a:xfrm>
            <a:off x="113587" y="2456450"/>
            <a:ext cx="2365453" cy="1176630"/>
          </a:xfrm>
          <a:prstGeom prst="rect">
            <a:avLst/>
          </a:prstGeom>
        </p:spPr>
      </p:pic>
      <p:pic>
        <p:nvPicPr>
          <p:cNvPr id="5" name="Picture 4"/>
          <p:cNvPicPr>
            <a:picLocks noChangeAspect="1"/>
          </p:cNvPicPr>
          <p:nvPr/>
        </p:nvPicPr>
        <p:blipFill>
          <a:blip r:embed="rId6"/>
          <a:stretch>
            <a:fillRect/>
          </a:stretch>
        </p:blipFill>
        <p:spPr>
          <a:xfrm>
            <a:off x="437567" y="5445512"/>
            <a:ext cx="1792379" cy="1438781"/>
          </a:xfrm>
          <a:prstGeom prst="rect">
            <a:avLst/>
          </a:prstGeom>
        </p:spPr>
      </p:pic>
      <p:sp>
        <p:nvSpPr>
          <p:cNvPr id="16" name="Title 6"/>
          <p:cNvSpPr>
            <a:spLocks noGrp="1"/>
          </p:cNvSpPr>
          <p:nvPr>
            <p:ph type="title"/>
          </p:nvPr>
        </p:nvSpPr>
        <p:spPr>
          <a:xfrm>
            <a:off x="452766" y="150886"/>
            <a:ext cx="8229600" cy="1143000"/>
          </a:xfrm>
        </p:spPr>
        <p:txBody>
          <a:bodyPr/>
          <a:lstStyle/>
          <a:p>
            <a:r>
              <a:rPr lang="en-US" dirty="0" err="1"/>
              <a:t>eInfrastructures</a:t>
            </a:r>
            <a:r>
              <a:rPr lang="en-US" dirty="0"/>
              <a:t> &amp; Services</a:t>
            </a:r>
            <a:endParaRPr lang="el-GR" dirty="0"/>
          </a:p>
        </p:txBody>
      </p:sp>
    </p:spTree>
    <p:extLst>
      <p:ext uri="{BB962C8B-B14F-4D97-AF65-F5344CB8AC3E}">
        <p14:creationId xmlns:p14="http://schemas.microsoft.com/office/powerpoint/2010/main" val="19379440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6" presetClass="entr" presetSubtype="0"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wipe(down)">
                                      <p:cBhvr>
                                        <p:cTn id="17" dur="580">
                                          <p:stCondLst>
                                            <p:cond delay="0"/>
                                          </p:stCondLst>
                                        </p:cTn>
                                        <p:tgtEl>
                                          <p:spTgt spid="6146"/>
                                        </p:tgtEl>
                                      </p:cBhvr>
                                    </p:animEffect>
                                    <p:anim calcmode="lin" valueType="num">
                                      <p:cBhvr>
                                        <p:cTn id="18"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23" dur="26">
                                          <p:stCondLst>
                                            <p:cond delay="650"/>
                                          </p:stCondLst>
                                        </p:cTn>
                                        <p:tgtEl>
                                          <p:spTgt spid="6146"/>
                                        </p:tgtEl>
                                      </p:cBhvr>
                                      <p:to x="100000" y="60000"/>
                                    </p:animScale>
                                    <p:animScale>
                                      <p:cBhvr>
                                        <p:cTn id="24" dur="166" decel="50000">
                                          <p:stCondLst>
                                            <p:cond delay="676"/>
                                          </p:stCondLst>
                                        </p:cTn>
                                        <p:tgtEl>
                                          <p:spTgt spid="6146"/>
                                        </p:tgtEl>
                                      </p:cBhvr>
                                      <p:to x="100000" y="100000"/>
                                    </p:animScale>
                                    <p:animScale>
                                      <p:cBhvr>
                                        <p:cTn id="25" dur="26">
                                          <p:stCondLst>
                                            <p:cond delay="1312"/>
                                          </p:stCondLst>
                                        </p:cTn>
                                        <p:tgtEl>
                                          <p:spTgt spid="6146"/>
                                        </p:tgtEl>
                                      </p:cBhvr>
                                      <p:to x="100000" y="80000"/>
                                    </p:animScale>
                                    <p:animScale>
                                      <p:cBhvr>
                                        <p:cTn id="26" dur="166" decel="50000">
                                          <p:stCondLst>
                                            <p:cond delay="1338"/>
                                          </p:stCondLst>
                                        </p:cTn>
                                        <p:tgtEl>
                                          <p:spTgt spid="6146"/>
                                        </p:tgtEl>
                                      </p:cBhvr>
                                      <p:to x="100000" y="100000"/>
                                    </p:animScale>
                                    <p:animScale>
                                      <p:cBhvr>
                                        <p:cTn id="27" dur="26">
                                          <p:stCondLst>
                                            <p:cond delay="1642"/>
                                          </p:stCondLst>
                                        </p:cTn>
                                        <p:tgtEl>
                                          <p:spTgt spid="6146"/>
                                        </p:tgtEl>
                                      </p:cBhvr>
                                      <p:to x="100000" y="90000"/>
                                    </p:animScale>
                                    <p:animScale>
                                      <p:cBhvr>
                                        <p:cTn id="28" dur="166" decel="50000">
                                          <p:stCondLst>
                                            <p:cond delay="1668"/>
                                          </p:stCondLst>
                                        </p:cTn>
                                        <p:tgtEl>
                                          <p:spTgt spid="6146"/>
                                        </p:tgtEl>
                                      </p:cBhvr>
                                      <p:to x="100000" y="100000"/>
                                    </p:animScale>
                                    <p:animScale>
                                      <p:cBhvr>
                                        <p:cTn id="29" dur="26">
                                          <p:stCondLst>
                                            <p:cond delay="1808"/>
                                          </p:stCondLst>
                                        </p:cTn>
                                        <p:tgtEl>
                                          <p:spTgt spid="6146"/>
                                        </p:tgtEl>
                                      </p:cBhvr>
                                      <p:to x="100000" y="95000"/>
                                    </p:animScale>
                                    <p:animScale>
                                      <p:cBhvr>
                                        <p:cTn id="30" dur="166" decel="50000">
                                          <p:stCondLst>
                                            <p:cond delay="1834"/>
                                          </p:stCondLst>
                                        </p:cTn>
                                        <p:tgtEl>
                                          <p:spTgt spid="6146"/>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596298" y="4800600"/>
            <a:ext cx="184731" cy="369332"/>
          </a:xfrm>
          <a:prstGeom prst="rect">
            <a:avLst/>
          </a:prstGeom>
        </p:spPr>
        <p:txBody>
          <a:bodyPr wrap="none">
            <a:spAutoFit/>
          </a:bodyPr>
          <a:lstStyle/>
          <a:p>
            <a:endParaRPr lang="el-GR" b="1" dirty="0">
              <a:solidFill>
                <a:schemeClr val="tx2"/>
              </a:solidFill>
            </a:endParaRPr>
          </a:p>
        </p:txBody>
      </p:sp>
      <p:sp>
        <p:nvSpPr>
          <p:cNvPr id="9" name="TextBox 8"/>
          <p:cNvSpPr txBox="1"/>
          <p:nvPr/>
        </p:nvSpPr>
        <p:spPr>
          <a:xfrm>
            <a:off x="2596299" y="1175010"/>
            <a:ext cx="6148803" cy="987504"/>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a:solidFill>
                  <a:schemeClr val="bg1"/>
                </a:solidFill>
                <a:latin typeface="Arial Narrow" panose="020B0606020202030204" pitchFamily="34" charset="0"/>
              </a:rPr>
              <a:t>APELLA</a:t>
            </a:r>
            <a:r>
              <a:rPr lang="el-GR" sz="2400" b="1" dirty="0">
                <a:solidFill>
                  <a:schemeClr val="bg1"/>
                </a:solidFill>
                <a:latin typeface="Arial Narrow" panose="020B0606020202030204" pitchFamily="34" charset="0"/>
              </a:rPr>
              <a:t> </a:t>
            </a:r>
            <a:endParaRPr lang="el-GR" sz="1600" b="1" dirty="0">
              <a:solidFill>
                <a:schemeClr val="bg1"/>
              </a:solidFill>
              <a:latin typeface="Arial Narrow" panose="020B0606020202030204" pitchFamily="34" charset="0"/>
            </a:endParaRPr>
          </a:p>
          <a:p>
            <a:r>
              <a:rPr lang="en-US" sz="1400" i="1" dirty="0">
                <a:solidFill>
                  <a:schemeClr val="bg1"/>
                </a:solidFill>
                <a:latin typeface="Arial Narrow" panose="020B0606020202030204" pitchFamily="34" charset="0"/>
              </a:rPr>
              <a:t>GRNET “</a:t>
            </a:r>
            <a:r>
              <a:rPr lang="en-US" sz="1400" i="1" dirty="0" err="1">
                <a:solidFill>
                  <a:schemeClr val="bg1"/>
                </a:solidFill>
                <a:latin typeface="Arial Narrow" panose="020B0606020202030204" pitchFamily="34" charset="0"/>
              </a:rPr>
              <a:t>Apella</a:t>
            </a:r>
            <a:r>
              <a:rPr lang="en-US" sz="1400" i="1" dirty="0">
                <a:solidFill>
                  <a:schemeClr val="bg1"/>
                </a:solidFill>
                <a:latin typeface="Arial Narrow" panose="020B0606020202030204" pitchFamily="34" charset="0"/>
              </a:rPr>
              <a:t>” is an internet service that facilitates the election and promotion of the faculty members of the Greek Academic Institutions</a:t>
            </a:r>
            <a:endParaRPr lang="el-GR" sz="1400" i="1" dirty="0">
              <a:solidFill>
                <a:schemeClr val="tx2"/>
              </a:solidFill>
              <a:latin typeface="Arial Narrow" panose="020B0606020202030204" pitchFamily="34" charset="0"/>
            </a:endParaRPr>
          </a:p>
        </p:txBody>
      </p:sp>
      <p:sp>
        <p:nvSpPr>
          <p:cNvPr id="14" name="TextBox 13"/>
          <p:cNvSpPr txBox="1"/>
          <p:nvPr/>
        </p:nvSpPr>
        <p:spPr>
          <a:xfrm>
            <a:off x="2596299" y="2264502"/>
            <a:ext cx="6147261" cy="1225868"/>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a:solidFill>
                  <a:schemeClr val="bg1"/>
                </a:solidFill>
                <a:latin typeface="Arial Narrow" panose="020B0606020202030204" pitchFamily="34" charset="0"/>
              </a:rPr>
              <a:t>ATLAS</a:t>
            </a:r>
          </a:p>
          <a:p>
            <a:r>
              <a:rPr lang="en-US" sz="1400" i="1" dirty="0">
                <a:solidFill>
                  <a:schemeClr val="bg1"/>
                </a:solidFill>
                <a:latin typeface="Arial Narrow" panose="020B0606020202030204" pitchFamily="34" charset="0"/>
              </a:rPr>
              <a:t>“Atlas” is a centralized online service which interconnects companies that provide internship positions with all academic institutions in Greece by creating a unique internship positions database. </a:t>
            </a:r>
            <a:endParaRPr lang="el-GR" sz="1400" i="1" dirty="0">
              <a:solidFill>
                <a:schemeClr val="bg1"/>
              </a:solidFill>
              <a:latin typeface="Arial Narrow" panose="020B0606020202030204" pitchFamily="34" charset="0"/>
            </a:endParaRPr>
          </a:p>
        </p:txBody>
      </p:sp>
      <p:sp>
        <p:nvSpPr>
          <p:cNvPr id="19" name="TextBox 18"/>
          <p:cNvSpPr txBox="1"/>
          <p:nvPr/>
        </p:nvSpPr>
        <p:spPr>
          <a:xfrm>
            <a:off x="2596298" y="4630081"/>
            <a:ext cx="6143901" cy="749141"/>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a:solidFill>
                  <a:schemeClr val="bg1"/>
                </a:solidFill>
                <a:latin typeface="Arial Narrow" panose="020B0606020202030204" pitchFamily="34" charset="0"/>
              </a:rPr>
              <a:t>National Academic ID</a:t>
            </a:r>
            <a:endParaRPr lang="el-GR" sz="2400" b="1" dirty="0">
              <a:solidFill>
                <a:schemeClr val="bg1"/>
              </a:solidFill>
              <a:latin typeface="Arial Narrow" panose="020B0606020202030204" pitchFamily="34" charset="0"/>
            </a:endParaRPr>
          </a:p>
          <a:p>
            <a:r>
              <a:rPr lang="en-US" sz="1400" i="1" dirty="0">
                <a:solidFill>
                  <a:schemeClr val="bg1"/>
                </a:solidFill>
                <a:latin typeface="Arial Narrow" panose="020B0606020202030204" pitchFamily="34" charset="0"/>
              </a:rPr>
              <a:t>The national academic ID service based on DELOS</a:t>
            </a:r>
          </a:p>
        </p:txBody>
      </p:sp>
      <p:sp>
        <p:nvSpPr>
          <p:cNvPr id="12" name="TextBox 11"/>
          <p:cNvSpPr txBox="1"/>
          <p:nvPr/>
        </p:nvSpPr>
        <p:spPr>
          <a:xfrm>
            <a:off x="2596298" y="3673741"/>
            <a:ext cx="6152166" cy="749141"/>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err="1">
                <a:solidFill>
                  <a:schemeClr val="bg1"/>
                </a:solidFill>
                <a:latin typeface="Arial Narrow" panose="020B0606020202030204" pitchFamily="34" charset="0"/>
              </a:rPr>
              <a:t>Eudoxus</a:t>
            </a:r>
            <a:endParaRPr lang="el-GR" sz="1600" b="1" dirty="0">
              <a:solidFill>
                <a:schemeClr val="bg1"/>
              </a:solidFill>
              <a:latin typeface="Arial Narrow" panose="020B0606020202030204" pitchFamily="34" charset="0"/>
            </a:endParaRPr>
          </a:p>
          <a:p>
            <a:r>
              <a:rPr lang="en-US" sz="1400" i="1" dirty="0">
                <a:solidFill>
                  <a:schemeClr val="bg1"/>
                </a:solidFill>
                <a:latin typeface="Arial Narrow" panose="020B0606020202030204" pitchFamily="34" charset="0"/>
              </a:rPr>
              <a:t>Electronic book distribution service to students</a:t>
            </a:r>
          </a:p>
        </p:txBody>
      </p:sp>
      <p:pic>
        <p:nvPicPr>
          <p:cNvPr id="11" name="Picture 10"/>
          <p:cNvPicPr>
            <a:picLocks noChangeAspect="1"/>
          </p:cNvPicPr>
          <p:nvPr/>
        </p:nvPicPr>
        <p:blipFill>
          <a:blip r:embed="rId2"/>
          <a:stretch>
            <a:fillRect/>
          </a:stretch>
        </p:blipFill>
        <p:spPr>
          <a:xfrm>
            <a:off x="380256" y="5733256"/>
            <a:ext cx="1987873" cy="1077468"/>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p:cNvSpPr txBox="1"/>
          <p:nvPr/>
        </p:nvSpPr>
        <p:spPr>
          <a:xfrm>
            <a:off x="2596298" y="5505132"/>
            <a:ext cx="6152167" cy="1225868"/>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a:solidFill>
                  <a:schemeClr val="bg1"/>
                </a:solidFill>
                <a:latin typeface="Arial Narrow" panose="020B0606020202030204" pitchFamily="34" charset="0"/>
              </a:rPr>
              <a:t>ZEUS </a:t>
            </a:r>
            <a:r>
              <a:rPr lang="en-US" sz="2400" b="1" dirty="0" err="1">
                <a:solidFill>
                  <a:schemeClr val="bg1"/>
                </a:solidFill>
                <a:latin typeface="Arial Narrow" panose="020B0606020202030204" pitchFamily="34" charset="0"/>
              </a:rPr>
              <a:t>eVoting</a:t>
            </a:r>
            <a:br>
              <a:rPr lang="el-GR" sz="2400" b="1" dirty="0">
                <a:solidFill>
                  <a:schemeClr val="bg1"/>
                </a:solidFill>
                <a:latin typeface="Arial Narrow" panose="020B0606020202030204" pitchFamily="34" charset="0"/>
                <a:hlinkClick r:id="rId3"/>
              </a:rPr>
            </a:br>
            <a:r>
              <a:rPr lang="en-US" sz="1400" i="1" dirty="0">
                <a:solidFill>
                  <a:schemeClr val="bg1"/>
                </a:solidFill>
                <a:latin typeface="Arial Narrow" panose="020B0606020202030204" pitchFamily="34" charset="0"/>
              </a:rPr>
              <a:t>GRNET “Zeus” is a computing system that ensures the fair conduct of digital private polls carried out remotely with the use of cryptography to ensure validity of results without any breach of secrecy.</a:t>
            </a:r>
          </a:p>
        </p:txBody>
      </p:sp>
      <p:pic>
        <p:nvPicPr>
          <p:cNvPr id="8" name="Picture 7"/>
          <p:cNvPicPr>
            <a:picLocks noChangeAspect="1"/>
          </p:cNvPicPr>
          <p:nvPr/>
        </p:nvPicPr>
        <p:blipFill>
          <a:blip r:embed="rId4"/>
          <a:stretch>
            <a:fillRect/>
          </a:stretch>
        </p:blipFill>
        <p:spPr>
          <a:xfrm>
            <a:off x="352190" y="2347852"/>
            <a:ext cx="2044009" cy="1109605"/>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p:cNvPicPr>
            <a:picLocks noChangeAspect="1"/>
          </p:cNvPicPr>
          <p:nvPr/>
        </p:nvPicPr>
        <p:blipFill>
          <a:blip r:embed="rId5"/>
          <a:stretch>
            <a:fillRect/>
          </a:stretch>
        </p:blipFill>
        <p:spPr>
          <a:xfrm>
            <a:off x="380256" y="3570610"/>
            <a:ext cx="1987873" cy="1059471"/>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p:cNvPicPr>
            <a:picLocks noChangeAspect="1"/>
          </p:cNvPicPr>
          <p:nvPr/>
        </p:nvPicPr>
        <p:blipFill>
          <a:blip r:embed="rId6"/>
          <a:stretch>
            <a:fillRect/>
          </a:stretch>
        </p:blipFill>
        <p:spPr>
          <a:xfrm>
            <a:off x="237191" y="961392"/>
            <a:ext cx="2274005" cy="1383912"/>
          </a:xfrm>
          <a:prstGeom prst="rect">
            <a:avLst/>
          </a:prstGeom>
        </p:spPr>
      </p:pic>
      <p:grpSp>
        <p:nvGrpSpPr>
          <p:cNvPr id="25" name="Group 24"/>
          <p:cNvGrpSpPr/>
          <p:nvPr/>
        </p:nvGrpSpPr>
        <p:grpSpPr>
          <a:xfrm>
            <a:off x="380256" y="4731891"/>
            <a:ext cx="1987873" cy="942511"/>
            <a:chOff x="301290" y="4697676"/>
            <a:chExt cx="1691516" cy="888784"/>
          </a:xfrm>
          <a:effectLst>
            <a:outerShdw blurRad="63500" sx="102000" sy="102000" algn="ctr" rotWithShape="0">
              <a:prstClr val="black">
                <a:alpha val="40000"/>
              </a:prstClr>
            </a:outerShdw>
          </a:effectLst>
        </p:grpSpPr>
        <p:pic>
          <p:nvPicPr>
            <p:cNvPr id="23" name="Picture 22"/>
            <p:cNvPicPr>
              <a:picLocks noChangeAspect="1"/>
            </p:cNvPicPr>
            <p:nvPr/>
          </p:nvPicPr>
          <p:blipFill>
            <a:blip r:embed="rId7"/>
            <a:stretch>
              <a:fillRect/>
            </a:stretch>
          </p:blipFill>
          <p:spPr>
            <a:xfrm>
              <a:off x="1062770" y="4697676"/>
              <a:ext cx="930036" cy="888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p:cNvPicPr>
              <a:picLocks noChangeAspect="1"/>
            </p:cNvPicPr>
            <p:nvPr/>
          </p:nvPicPr>
          <p:blipFill>
            <a:blip r:embed="rId8"/>
            <a:stretch>
              <a:fillRect/>
            </a:stretch>
          </p:blipFill>
          <p:spPr>
            <a:xfrm>
              <a:off x="301290" y="4697676"/>
              <a:ext cx="888784" cy="888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30" name="Title 6"/>
          <p:cNvSpPr>
            <a:spLocks noGrp="1"/>
          </p:cNvSpPr>
          <p:nvPr>
            <p:ph type="title"/>
          </p:nvPr>
        </p:nvSpPr>
        <p:spPr>
          <a:xfrm>
            <a:off x="447483" y="62385"/>
            <a:ext cx="8229600" cy="1143000"/>
          </a:xfrm>
        </p:spPr>
        <p:txBody>
          <a:bodyPr/>
          <a:lstStyle/>
          <a:p>
            <a:r>
              <a:rPr lang="en-US" dirty="0" err="1"/>
              <a:t>eInfrastructures</a:t>
            </a:r>
            <a:r>
              <a:rPr lang="en-US" dirty="0"/>
              <a:t> &amp; Services</a:t>
            </a:r>
            <a:endParaRPr lang="el-GR" dirty="0"/>
          </a:p>
        </p:txBody>
      </p:sp>
    </p:spTree>
    <p:extLst>
      <p:ext uri="{BB962C8B-B14F-4D97-AF65-F5344CB8AC3E}">
        <p14:creationId xmlns:p14="http://schemas.microsoft.com/office/powerpoint/2010/main" val="21600869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9" grpId="0" animBg="1"/>
      <p:bldP spid="12"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347590" y="1359723"/>
            <a:ext cx="1057275" cy="521970"/>
          </a:xfrm>
          <a:prstGeom prst="rect">
            <a:avLst/>
          </a:prstGeom>
        </p:spPr>
      </p:pic>
      <p:sp>
        <p:nvSpPr>
          <p:cNvPr id="15" name="TextBox 14"/>
          <p:cNvSpPr txBox="1"/>
          <p:nvPr/>
        </p:nvSpPr>
        <p:spPr>
          <a:xfrm>
            <a:off x="1763688" y="1268759"/>
            <a:ext cx="7200800" cy="1225868"/>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r>
              <a:rPr lang="en-US" sz="2400" b="1" dirty="0">
                <a:solidFill>
                  <a:schemeClr val="bg1"/>
                </a:solidFill>
                <a:latin typeface="Arial Narrow" panose="020B0606020202030204" pitchFamily="34" charset="0"/>
              </a:rPr>
              <a:t>ESA: </a:t>
            </a:r>
            <a:r>
              <a:rPr lang="en-US" sz="1400" b="1" dirty="0">
                <a:solidFill>
                  <a:schemeClr val="bg2"/>
                </a:solidFill>
                <a:latin typeface="Arial Narrow" panose="020B0606020202030204" pitchFamily="34" charset="0"/>
                <a:hlinkClick r:id="rId3"/>
              </a:rPr>
              <a:t>https://sentinel.esa.int</a:t>
            </a:r>
            <a:r>
              <a:rPr lang="el-GR" sz="1400" b="1" dirty="0">
                <a:solidFill>
                  <a:schemeClr val="bg2"/>
                </a:solidFill>
                <a:latin typeface="Arial Narrow" panose="020B0606020202030204" pitchFamily="34" charset="0"/>
              </a:rPr>
              <a:t> </a:t>
            </a:r>
            <a:endParaRPr lang="en-US" sz="1400" b="1" dirty="0">
              <a:solidFill>
                <a:schemeClr val="bg2"/>
              </a:solidFill>
              <a:latin typeface="Arial Narrow" panose="020B0606020202030204" pitchFamily="34" charset="0"/>
            </a:endParaRPr>
          </a:p>
          <a:p>
            <a:r>
              <a:rPr lang="en-US" sz="1400" b="1" dirty="0">
                <a:solidFill>
                  <a:schemeClr val="bg1"/>
                </a:solidFill>
                <a:latin typeface="Arial Narrow" panose="020B0606020202030204" pitchFamily="34" charset="0"/>
              </a:rPr>
              <a:t>Funding: «Sentinels Rolling Archive Products User Access, Operations, Maintenance and Evolutions (2015-2020) – European Space Agency (ESA)</a:t>
            </a:r>
          </a:p>
          <a:p>
            <a:r>
              <a:rPr lang="en-US" sz="1400" b="1" dirty="0">
                <a:solidFill>
                  <a:schemeClr val="bg1"/>
                </a:solidFill>
                <a:latin typeface="Arial Narrow" panose="020B0606020202030204" pitchFamily="34" charset="0"/>
              </a:rPr>
              <a:t>Duration: 03/02/2017 - 03/02/2020</a:t>
            </a:r>
          </a:p>
        </p:txBody>
      </p:sp>
      <p:pic>
        <p:nvPicPr>
          <p:cNvPr id="16" name="Picture 15"/>
          <p:cNvPicPr/>
          <p:nvPr/>
        </p:nvPicPr>
        <p:blipFill>
          <a:blip r:embed="rId4" cstate="print">
            <a:extLst>
              <a:ext uri="{28A0092B-C50C-407E-A947-70E740481C1C}">
                <a14:useLocalDpi xmlns:a14="http://schemas.microsoft.com/office/drawing/2010/main" val="0"/>
              </a:ext>
            </a:extLst>
          </a:blip>
          <a:stretch>
            <a:fillRect/>
          </a:stretch>
        </p:blipFill>
        <p:spPr>
          <a:xfrm>
            <a:off x="434584" y="2733635"/>
            <a:ext cx="883285" cy="403225"/>
          </a:xfrm>
          <a:prstGeom prst="rect">
            <a:avLst/>
          </a:prstGeom>
        </p:spPr>
      </p:pic>
      <p:sp>
        <p:nvSpPr>
          <p:cNvPr id="21" name="TextBox 20"/>
          <p:cNvSpPr txBox="1"/>
          <p:nvPr/>
        </p:nvSpPr>
        <p:spPr>
          <a:xfrm>
            <a:off x="1758610" y="2557480"/>
            <a:ext cx="7205878" cy="1464231"/>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r>
              <a:rPr lang="el-GR" sz="2400" b="1" dirty="0">
                <a:solidFill>
                  <a:schemeClr val="bg1"/>
                </a:solidFill>
                <a:latin typeface="Arial Narrow" panose="020B0606020202030204" pitchFamily="34" charset="0"/>
              </a:rPr>
              <a:t>SEADATACLOUD</a:t>
            </a:r>
            <a:r>
              <a:rPr lang="en-US" sz="2400" b="1" dirty="0">
                <a:solidFill>
                  <a:schemeClr val="bg1"/>
                </a:solidFill>
                <a:latin typeface="Arial Narrow" panose="020B0606020202030204" pitchFamily="34" charset="0"/>
              </a:rPr>
              <a:t>: </a:t>
            </a:r>
            <a:r>
              <a:rPr lang="el-GR" sz="1400" b="1" dirty="0">
                <a:solidFill>
                  <a:schemeClr val="bg1"/>
                </a:solidFill>
                <a:latin typeface="Arial Narrow" panose="020B0606020202030204" pitchFamily="34" charset="0"/>
              </a:rPr>
              <a:t>	</a:t>
            </a:r>
            <a:r>
              <a:rPr lang="el-GR" sz="1400" b="1" dirty="0">
                <a:solidFill>
                  <a:schemeClr val="bg1"/>
                </a:solidFill>
                <a:latin typeface="Arial Narrow" panose="020B0606020202030204" pitchFamily="34" charset="0"/>
                <a:hlinkClick r:id="rId5"/>
              </a:rPr>
              <a:t>https://www.seadatanet.org/About-us/SeaDataCloud</a:t>
            </a:r>
            <a:r>
              <a:rPr lang="el-GR" sz="1400" b="1" dirty="0">
                <a:solidFill>
                  <a:schemeClr val="bg1"/>
                </a:solidFill>
                <a:latin typeface="Arial Narrow" panose="020B0606020202030204" pitchFamily="34" charset="0"/>
              </a:rPr>
              <a:t> </a:t>
            </a:r>
          </a:p>
          <a:p>
            <a:r>
              <a:rPr lang="en-US" sz="1400" b="1" dirty="0" err="1">
                <a:solidFill>
                  <a:schemeClr val="bg1"/>
                </a:solidFill>
                <a:latin typeface="Arial Narrow" panose="020B0606020202030204" pitchFamily="34" charset="0"/>
              </a:rPr>
              <a:t>SeaDataCloud</a:t>
            </a:r>
            <a:r>
              <a:rPr lang="en-US" sz="1400" b="1" dirty="0">
                <a:solidFill>
                  <a:schemeClr val="bg1"/>
                </a:solidFill>
                <a:latin typeface="Arial Narrow" panose="020B0606020202030204" pitchFamily="34" charset="0"/>
              </a:rPr>
              <a:t> - Further developing the pan-European infrastructure for marine and ocean data management </a:t>
            </a:r>
            <a:endParaRPr lang="el-GR" sz="1400" b="1" dirty="0">
              <a:solidFill>
                <a:schemeClr val="bg1"/>
              </a:solidFill>
              <a:latin typeface="Arial Narrow" panose="020B0606020202030204" pitchFamily="34" charset="0"/>
            </a:endParaRPr>
          </a:p>
          <a:p>
            <a:r>
              <a:rPr lang="en-US" sz="1400" b="1" dirty="0">
                <a:solidFill>
                  <a:schemeClr val="bg1"/>
                </a:solidFill>
                <a:latin typeface="Arial Narrow" panose="020B0606020202030204" pitchFamily="34" charset="0"/>
              </a:rPr>
              <a:t>Funding</a:t>
            </a:r>
            <a:r>
              <a:rPr lang="el-GR" sz="1400" b="1" dirty="0">
                <a:solidFill>
                  <a:schemeClr val="bg1"/>
                </a:solidFill>
                <a:latin typeface="Arial Narrow" panose="020B0606020202030204" pitchFamily="34" charset="0"/>
              </a:rPr>
              <a:t>:	</a:t>
            </a:r>
            <a:r>
              <a:rPr lang="en-US" sz="1400" b="1" dirty="0">
                <a:solidFill>
                  <a:schemeClr val="bg1"/>
                </a:solidFill>
                <a:latin typeface="Arial Narrow" panose="020B0606020202030204" pitchFamily="34" charset="0"/>
              </a:rPr>
              <a:t>European Commission, Horizon 2020</a:t>
            </a:r>
            <a:endParaRPr lang="el-GR" sz="1400" b="1" dirty="0">
              <a:solidFill>
                <a:schemeClr val="bg1"/>
              </a:solidFill>
              <a:latin typeface="Arial Narrow" panose="020B0606020202030204" pitchFamily="34" charset="0"/>
            </a:endParaRPr>
          </a:p>
          <a:p>
            <a:r>
              <a:rPr lang="en-US" sz="1400" b="1" dirty="0">
                <a:solidFill>
                  <a:schemeClr val="bg1"/>
                </a:solidFill>
                <a:latin typeface="Arial Narrow" panose="020B0606020202030204" pitchFamily="34" charset="0"/>
              </a:rPr>
              <a:t>Duration</a:t>
            </a:r>
            <a:r>
              <a:rPr lang="el-GR" sz="1400" b="1" dirty="0">
                <a:solidFill>
                  <a:schemeClr val="bg1"/>
                </a:solidFill>
                <a:latin typeface="Arial Narrow" panose="020B0606020202030204" pitchFamily="34" charset="0"/>
              </a:rPr>
              <a:t>:	01/01/2017 - 31/12/2020</a:t>
            </a:r>
            <a:endParaRPr lang="en-US" sz="1400" b="1" dirty="0">
              <a:solidFill>
                <a:schemeClr val="bg1"/>
              </a:solidFill>
              <a:latin typeface="Arial Narrow" panose="020B0606020202030204" pitchFamily="34" charset="0"/>
            </a:endParaRPr>
          </a:p>
        </p:txBody>
      </p:sp>
      <p:pic>
        <p:nvPicPr>
          <p:cNvPr id="28" name="Picture 27" descr="http://www.geant.org/Resources/PublishingImages/GEANT_logo_lo_res.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470" y="4423307"/>
            <a:ext cx="1001395" cy="462915"/>
          </a:xfrm>
          <a:prstGeom prst="rect">
            <a:avLst/>
          </a:prstGeom>
          <a:noFill/>
          <a:ln>
            <a:noFill/>
          </a:ln>
        </p:spPr>
      </p:pic>
      <p:sp>
        <p:nvSpPr>
          <p:cNvPr id="29" name="TextBox 28"/>
          <p:cNvSpPr txBox="1"/>
          <p:nvPr/>
        </p:nvSpPr>
        <p:spPr>
          <a:xfrm>
            <a:off x="1758610" y="4084564"/>
            <a:ext cx="7205878" cy="1975009"/>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r>
              <a:rPr lang="en-US" sz="2400" b="1" dirty="0">
                <a:solidFill>
                  <a:schemeClr val="bg1"/>
                </a:solidFill>
                <a:latin typeface="Arial Narrow" panose="020B0606020202030204" pitchFamily="34" charset="0"/>
              </a:rPr>
              <a:t>GN4</a:t>
            </a:r>
            <a:r>
              <a:rPr lang="el-GR" sz="2400" b="1" dirty="0">
                <a:solidFill>
                  <a:schemeClr val="bg1"/>
                </a:solidFill>
                <a:latin typeface="Arial Narrow" panose="020B0606020202030204" pitchFamily="34" charset="0"/>
              </a:rPr>
              <a:t>-3</a:t>
            </a:r>
            <a:r>
              <a:rPr lang="en-US" sz="2400" b="1" dirty="0">
                <a:solidFill>
                  <a:schemeClr val="bg1"/>
                </a:solidFill>
                <a:latin typeface="Arial Narrow" panose="020B0606020202030204" pitchFamily="34" charset="0"/>
              </a:rPr>
              <a:t> &amp; GN4-3N: </a:t>
            </a:r>
            <a:r>
              <a:rPr lang="el-GR" sz="1400" b="1" dirty="0">
                <a:solidFill>
                  <a:schemeClr val="bg1"/>
                </a:solidFill>
                <a:latin typeface="Arial Narrow" panose="020B0606020202030204" pitchFamily="34" charset="0"/>
              </a:rPr>
              <a:t>	</a:t>
            </a:r>
            <a:r>
              <a:rPr lang="en-US" sz="1400" b="1" dirty="0">
                <a:solidFill>
                  <a:schemeClr val="bg1"/>
                </a:solidFill>
                <a:latin typeface="Arial Narrow" panose="020B0606020202030204" pitchFamily="34" charset="0"/>
                <a:hlinkClick r:id="rId7"/>
              </a:rPr>
              <a:t>https://www.geant.org/Projects/GEANT_Project_GN4-3/</a:t>
            </a:r>
            <a:r>
              <a:rPr lang="en-US" sz="1400" b="1" dirty="0">
                <a:solidFill>
                  <a:schemeClr val="bg1"/>
                </a:solidFill>
                <a:latin typeface="Arial Narrow" panose="020B0606020202030204" pitchFamily="34" charset="0"/>
              </a:rPr>
              <a:t> </a:t>
            </a:r>
            <a:endParaRPr lang="el-GR" sz="1400" b="1" dirty="0">
              <a:solidFill>
                <a:schemeClr val="bg1"/>
              </a:solidFill>
              <a:latin typeface="Arial Narrow" panose="020B0606020202030204" pitchFamily="34" charset="0"/>
            </a:endParaRPr>
          </a:p>
          <a:p>
            <a:r>
              <a:rPr lang="el-GR" sz="1400" b="1" dirty="0">
                <a:solidFill>
                  <a:schemeClr val="bg1"/>
                </a:solidFill>
                <a:latin typeface="Arial Narrow" panose="020B0606020202030204" pitchFamily="34" charset="0"/>
              </a:rPr>
              <a:t>«Research and </a:t>
            </a:r>
            <a:r>
              <a:rPr lang="el-GR" sz="1400" b="1" dirty="0" err="1">
                <a:solidFill>
                  <a:schemeClr val="bg1"/>
                </a:solidFill>
                <a:latin typeface="Arial Narrow" panose="020B0606020202030204" pitchFamily="34" charset="0"/>
              </a:rPr>
              <a:t>Education</a:t>
            </a:r>
            <a:r>
              <a:rPr lang="el-GR" sz="1400" b="1" dirty="0">
                <a:solidFill>
                  <a:schemeClr val="bg1"/>
                </a:solidFill>
                <a:latin typeface="Arial Narrow" panose="020B0606020202030204" pitchFamily="34" charset="0"/>
              </a:rPr>
              <a:t> </a:t>
            </a:r>
            <a:r>
              <a:rPr lang="el-GR" sz="1400" b="1" dirty="0" err="1">
                <a:solidFill>
                  <a:schemeClr val="bg1"/>
                </a:solidFill>
                <a:latin typeface="Arial Narrow" panose="020B0606020202030204" pitchFamily="34" charset="0"/>
              </a:rPr>
              <a:t>Networking</a:t>
            </a:r>
            <a:r>
              <a:rPr lang="el-GR" sz="1400" b="1" dirty="0">
                <a:solidFill>
                  <a:schemeClr val="bg1"/>
                </a:solidFill>
                <a:latin typeface="Arial Narrow" panose="020B0606020202030204" pitchFamily="34" charset="0"/>
              </a:rPr>
              <a:t> - GÉANT»</a:t>
            </a:r>
          </a:p>
          <a:p>
            <a:r>
              <a:rPr lang="en-US" sz="1400" b="1" dirty="0">
                <a:solidFill>
                  <a:schemeClr val="bg1"/>
                </a:solidFill>
                <a:latin typeface="Arial Narrow" panose="020B0606020202030204" pitchFamily="34" charset="0"/>
              </a:rPr>
              <a:t>Funding</a:t>
            </a:r>
            <a:r>
              <a:rPr lang="el-GR" sz="1400" b="1" dirty="0">
                <a:solidFill>
                  <a:schemeClr val="bg1"/>
                </a:solidFill>
                <a:latin typeface="Arial Narrow" panose="020B0606020202030204" pitchFamily="34" charset="0"/>
              </a:rPr>
              <a:t>:</a:t>
            </a:r>
            <a:r>
              <a:rPr lang="en-US" sz="1400" b="1" dirty="0">
                <a:solidFill>
                  <a:schemeClr val="bg1"/>
                </a:solidFill>
                <a:latin typeface="Arial Narrow" panose="020B0606020202030204" pitchFamily="34" charset="0"/>
              </a:rPr>
              <a:t> Horizon 2020 -  Duration: 01/01/2019 – 31/12/202</a:t>
            </a:r>
            <a:r>
              <a:rPr lang="el-GR" sz="1400" b="1" dirty="0">
                <a:solidFill>
                  <a:schemeClr val="bg1"/>
                </a:solidFill>
                <a:latin typeface="Arial Narrow" panose="020B0606020202030204" pitchFamily="34" charset="0"/>
              </a:rPr>
              <a:t>2</a:t>
            </a:r>
            <a:endParaRPr lang="en-US" sz="1400" b="1" dirty="0">
              <a:solidFill>
                <a:schemeClr val="bg1"/>
              </a:solidFill>
              <a:latin typeface="Arial Narrow" panose="020B0606020202030204" pitchFamily="34" charset="0"/>
            </a:endParaRPr>
          </a:p>
          <a:p>
            <a:r>
              <a:rPr lang="en-US" sz="1100" dirty="0">
                <a:solidFill>
                  <a:schemeClr val="bg1"/>
                </a:solidFill>
                <a:latin typeface="Arial Narrow" panose="020B0606020202030204" pitchFamily="34" charset="0"/>
              </a:rPr>
              <a:t>GN4-3N’s mission is to deliver unconstrained access at higher minimum capacity thresholds, highest levels of security across the </a:t>
            </a:r>
          </a:p>
          <a:p>
            <a:r>
              <a:rPr lang="en-US" sz="1100" dirty="0">
                <a:solidFill>
                  <a:schemeClr val="bg1"/>
                </a:solidFill>
                <a:latin typeface="Arial Narrow" panose="020B0606020202030204" pitchFamily="34" charset="0"/>
              </a:rPr>
              <a:t>network, and equal access to clouds and other services in the European research area and beyond. It will also increase network footprint, future proof connection speeds and stimulate the market in cross-border communications infrastructure while decreasing the digital divide.</a:t>
            </a:r>
          </a:p>
          <a:p>
            <a:r>
              <a:rPr lang="el-GR" sz="1400" b="1" dirty="0">
                <a:solidFill>
                  <a:schemeClr val="bg1"/>
                </a:solidFill>
                <a:latin typeface="Arial Narrow" panose="020B0606020202030204" pitchFamily="34" charset="0"/>
              </a:rPr>
              <a:t>	</a:t>
            </a:r>
          </a:p>
        </p:txBody>
      </p:sp>
      <p:sp>
        <p:nvSpPr>
          <p:cNvPr id="2" name="Title 1"/>
          <p:cNvSpPr>
            <a:spLocks noGrp="1"/>
          </p:cNvSpPr>
          <p:nvPr>
            <p:ph type="title"/>
          </p:nvPr>
        </p:nvSpPr>
        <p:spPr>
          <a:xfrm>
            <a:off x="-140669" y="413358"/>
            <a:ext cx="8229600" cy="1143000"/>
          </a:xfrm>
        </p:spPr>
        <p:txBody>
          <a:bodyPr>
            <a:normAutofit/>
          </a:bodyPr>
          <a:lstStyle/>
          <a:p>
            <a:r>
              <a:rPr lang="en-US" sz="2800" dirty="0"/>
              <a:t>Current: National, EU, International Projects</a:t>
            </a:r>
            <a:br>
              <a:rPr lang="en-US" sz="2800" dirty="0"/>
            </a:br>
            <a:endParaRPr lang="el-GR" sz="2800" dirty="0"/>
          </a:p>
        </p:txBody>
      </p:sp>
    </p:spTree>
    <p:extLst>
      <p:ext uri="{BB962C8B-B14F-4D97-AF65-F5344CB8AC3E}">
        <p14:creationId xmlns:p14="http://schemas.microsoft.com/office/powerpoint/2010/main" val="3572619011"/>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2536" y="483044"/>
            <a:ext cx="8229600" cy="1143000"/>
          </a:xfrm>
        </p:spPr>
        <p:txBody>
          <a:bodyPr/>
          <a:lstStyle/>
          <a:p>
            <a:r>
              <a:rPr lang="en-US" sz="2800" dirty="0"/>
              <a:t>Current: National, EU, International Projects</a:t>
            </a:r>
            <a:br>
              <a:rPr lang="en-US" sz="2800" dirty="0"/>
            </a:br>
            <a:endParaRPr lang="el-G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9" y="2102117"/>
            <a:ext cx="1264291" cy="292402"/>
          </a:xfrm>
          <a:prstGeom prst="rect">
            <a:avLst/>
          </a:prstGeom>
        </p:spPr>
      </p:pic>
      <p:sp>
        <p:nvSpPr>
          <p:cNvPr id="8" name="TextBox 7"/>
          <p:cNvSpPr txBox="1"/>
          <p:nvPr/>
        </p:nvSpPr>
        <p:spPr>
          <a:xfrm>
            <a:off x="1979713" y="1700808"/>
            <a:ext cx="6840760" cy="1157764"/>
          </a:xfrm>
          <a:prstGeom prst="roundRect">
            <a:avLst/>
          </a:prstGeom>
          <a:solidFill>
            <a:schemeClr val="accent1">
              <a:lumMod val="75000"/>
              <a:alpha val="78000"/>
            </a:schemeClr>
          </a:solidFill>
        </p:spPr>
        <p:txBody>
          <a:bodyPr wrap="square" rtlCol="0">
            <a:spAutoFit/>
          </a:bodyPr>
          <a:lstStyle/>
          <a:p>
            <a:r>
              <a:rPr lang="en-US" sz="2400" b="1" dirty="0">
                <a:solidFill>
                  <a:schemeClr val="bg1"/>
                </a:solidFill>
                <a:latin typeface="Arial Narrow" panose="020B0606020202030204" pitchFamily="34" charset="0"/>
              </a:rPr>
              <a:t>CERTCOOP: </a:t>
            </a:r>
            <a:r>
              <a:rPr lang="el-GR" sz="1400" dirty="0">
                <a:latin typeface="Arial Narrow" panose="020B0606020202030204" pitchFamily="34" charset="0"/>
                <a:hlinkClick r:id="rId3"/>
              </a:rPr>
              <a:t>https://www.certcoop.eu</a:t>
            </a:r>
            <a:r>
              <a:rPr lang="el-GR" sz="1400" dirty="0">
                <a:latin typeface="Arial Narrow" panose="020B0606020202030204" pitchFamily="34" charset="0"/>
              </a:rPr>
              <a:t> </a:t>
            </a:r>
          </a:p>
          <a:p>
            <a:r>
              <a:rPr lang="en-US" sz="1400" b="1" dirty="0">
                <a:solidFill>
                  <a:schemeClr val="bg1"/>
                </a:solidFill>
                <a:latin typeface="Arial Narrow" panose="020B0606020202030204" pitchFamily="34" charset="0"/>
              </a:rPr>
              <a:t>Funding</a:t>
            </a:r>
            <a:r>
              <a:rPr lang="el-GR" sz="1400" b="1" dirty="0">
                <a:solidFill>
                  <a:schemeClr val="bg1"/>
                </a:solidFill>
                <a:latin typeface="Arial Narrow" panose="020B0606020202030204" pitchFamily="34" charset="0"/>
              </a:rPr>
              <a:t>: </a:t>
            </a:r>
            <a:r>
              <a:rPr lang="en-US" sz="1400" b="1" dirty="0">
                <a:solidFill>
                  <a:schemeClr val="bg1"/>
                </a:solidFill>
                <a:latin typeface="Arial Narrow" panose="020B0606020202030204" pitchFamily="34" charset="0"/>
              </a:rPr>
              <a:t>European Commission  -  Duration: 01/01/2017 - 31/12/2019</a:t>
            </a:r>
          </a:p>
          <a:p>
            <a:r>
              <a:rPr lang="en-US" sz="1200" dirty="0">
                <a:solidFill>
                  <a:schemeClr val="bg1"/>
                </a:solidFill>
                <a:latin typeface="Arial Narrow" panose="020B0606020202030204" pitchFamily="34" charset="0"/>
              </a:rPr>
              <a:t>The Action will increase the preparedness of the Greek CERTs, by maintaining and expanding existing cybersecurity services and implementing new ones for more efficient cybersecurity information management and incident handling.</a:t>
            </a:r>
            <a:endParaRPr lang="el-GR" sz="1200" dirty="0">
              <a:solidFill>
                <a:schemeClr val="bg1"/>
              </a:solidFill>
              <a:latin typeface="Arial Narrow" panose="020B0606020202030204"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602531"/>
            <a:ext cx="997575" cy="577762"/>
          </a:xfrm>
          <a:prstGeom prst="rect">
            <a:avLst/>
          </a:prstGeom>
        </p:spPr>
      </p:pic>
      <p:sp>
        <p:nvSpPr>
          <p:cNvPr id="11" name="TextBox 10"/>
          <p:cNvSpPr txBox="1"/>
          <p:nvPr/>
        </p:nvSpPr>
        <p:spPr>
          <a:xfrm>
            <a:off x="1932661" y="3074776"/>
            <a:ext cx="6866384" cy="1600438"/>
          </a:xfrm>
          <a:prstGeom prst="roundRect">
            <a:avLst/>
          </a:prstGeom>
          <a:solidFill>
            <a:schemeClr val="accent1">
              <a:lumMod val="75000"/>
              <a:alpha val="78000"/>
            </a:schemeClr>
          </a:solidFill>
        </p:spPr>
        <p:txBody>
          <a:bodyPr wrap="square" rtlCol="0">
            <a:spAutoFit/>
          </a:bodyPr>
          <a:lstStyle/>
          <a:p>
            <a:r>
              <a:rPr lang="en-US" sz="2400" b="1" dirty="0">
                <a:solidFill>
                  <a:schemeClr val="bg1"/>
                </a:solidFill>
                <a:latin typeface="Arial Narrow" panose="020B0606020202030204" pitchFamily="34" charset="0"/>
              </a:rPr>
              <a:t>AENEAS: </a:t>
            </a:r>
            <a:r>
              <a:rPr lang="el-GR" sz="1400" dirty="0">
                <a:solidFill>
                  <a:schemeClr val="bg1"/>
                </a:solidFill>
                <a:latin typeface="Arial Narrow" panose="020B0606020202030204" pitchFamily="34" charset="0"/>
                <a:hlinkClick r:id="rId5"/>
              </a:rPr>
              <a:t>https://www.aeneas2020.eu</a:t>
            </a:r>
            <a:r>
              <a:rPr lang="en-US" sz="1400" dirty="0">
                <a:solidFill>
                  <a:schemeClr val="bg1"/>
                </a:solidFill>
                <a:latin typeface="Arial Narrow" panose="020B0606020202030204" pitchFamily="34" charset="0"/>
              </a:rPr>
              <a:t> </a:t>
            </a:r>
            <a:r>
              <a:rPr lang="el-GR" sz="1400" dirty="0">
                <a:solidFill>
                  <a:schemeClr val="bg1"/>
                </a:solidFill>
                <a:latin typeface="Arial Narrow" panose="020B0606020202030204" pitchFamily="34" charset="0"/>
              </a:rPr>
              <a:t> </a:t>
            </a:r>
            <a:r>
              <a:rPr lang="en-US" sz="1400" dirty="0">
                <a:solidFill>
                  <a:schemeClr val="bg1"/>
                </a:solidFill>
                <a:latin typeface="Arial Narrow" panose="020B0606020202030204" pitchFamily="34" charset="0"/>
              </a:rPr>
              <a:t> </a:t>
            </a:r>
          </a:p>
          <a:p>
            <a:r>
              <a:rPr lang="en-US" sz="1400" b="1" dirty="0">
                <a:solidFill>
                  <a:schemeClr val="bg1"/>
                </a:solidFill>
                <a:latin typeface="Arial Narrow" panose="020B0606020202030204" pitchFamily="34" charset="0"/>
              </a:rPr>
              <a:t>Advanced European Network of E-infrastructures for Astronomy with the SKA </a:t>
            </a:r>
          </a:p>
          <a:p>
            <a:r>
              <a:rPr lang="en-US" sz="1400" b="1" dirty="0">
                <a:solidFill>
                  <a:schemeClr val="bg1"/>
                </a:solidFill>
                <a:latin typeface="Arial Narrow" panose="020B0606020202030204" pitchFamily="34" charset="0"/>
              </a:rPr>
              <a:t>Funding</a:t>
            </a:r>
            <a:r>
              <a:rPr lang="el-GR" sz="1400" b="1" dirty="0">
                <a:solidFill>
                  <a:schemeClr val="bg1"/>
                </a:solidFill>
                <a:latin typeface="Arial Narrow" panose="020B0606020202030204" pitchFamily="34" charset="0"/>
              </a:rPr>
              <a:t>: </a:t>
            </a:r>
            <a:r>
              <a:rPr lang="en-US" sz="1400" b="1" dirty="0">
                <a:solidFill>
                  <a:schemeClr val="bg1"/>
                </a:solidFill>
                <a:latin typeface="Arial Narrow" panose="020B0606020202030204" pitchFamily="34" charset="0"/>
              </a:rPr>
              <a:t>European Commission, Horizon 2020 -  Duration</a:t>
            </a:r>
            <a:r>
              <a:rPr lang="el-GR" sz="1400" b="1" dirty="0">
                <a:solidFill>
                  <a:schemeClr val="bg1"/>
                </a:solidFill>
                <a:latin typeface="Arial Narrow" panose="020B0606020202030204" pitchFamily="34" charset="0"/>
              </a:rPr>
              <a:t>: 01/01/2017 - 31/12/2019	</a:t>
            </a:r>
            <a:endParaRPr lang="en-US" sz="1400" b="1" dirty="0">
              <a:solidFill>
                <a:schemeClr val="bg1"/>
              </a:solidFill>
              <a:latin typeface="Arial Narrow" panose="020B0606020202030204" pitchFamily="34" charset="0"/>
            </a:endParaRPr>
          </a:p>
          <a:p>
            <a:r>
              <a:rPr lang="en-US" sz="1200" dirty="0">
                <a:solidFill>
                  <a:schemeClr val="bg1"/>
                </a:solidFill>
                <a:latin typeface="Arial Narrow" panose="020B0606020202030204" pitchFamily="34" charset="0"/>
              </a:rPr>
              <a:t>The objective of the AENEAS project is to develop a concept and design for a distributed, federated European Science Data Centre (ESDC) to support the astronomical community in achieving the scientific goals of the Square </a:t>
            </a:r>
            <a:r>
              <a:rPr lang="en-US" sz="1200" dirty="0" err="1">
                <a:solidFill>
                  <a:schemeClr val="bg1"/>
                </a:solidFill>
                <a:latin typeface="Arial Narrow" panose="020B0606020202030204" pitchFamily="34" charset="0"/>
              </a:rPr>
              <a:t>Kilometre</a:t>
            </a:r>
            <a:r>
              <a:rPr lang="en-US" sz="1200" dirty="0">
                <a:solidFill>
                  <a:schemeClr val="bg1"/>
                </a:solidFill>
                <a:latin typeface="Arial Narrow" panose="020B0606020202030204" pitchFamily="34" charset="0"/>
              </a:rPr>
              <a:t> Array (SKA)</a:t>
            </a:r>
            <a:endParaRPr lang="el-GR" sz="1200" dirty="0">
              <a:solidFill>
                <a:schemeClr val="bg1"/>
              </a:solidFill>
              <a:latin typeface="Arial Narrow" panose="020B0606020202030204" pitchFamily="34" charset="0"/>
            </a:endParaRPr>
          </a:p>
        </p:txBody>
      </p:sp>
      <p:sp>
        <p:nvSpPr>
          <p:cNvPr id="12" name="TextBox 11"/>
          <p:cNvSpPr txBox="1"/>
          <p:nvPr/>
        </p:nvSpPr>
        <p:spPr>
          <a:xfrm>
            <a:off x="1932661" y="4891418"/>
            <a:ext cx="6912768" cy="1600438"/>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r>
              <a:rPr lang="el-GR" sz="2400" b="1" dirty="0">
                <a:solidFill>
                  <a:schemeClr val="bg1"/>
                </a:solidFill>
                <a:latin typeface="Arial Narrow" panose="020B0606020202030204" pitchFamily="34" charset="0"/>
              </a:rPr>
              <a:t>UP2U</a:t>
            </a:r>
            <a:r>
              <a:rPr lang="en-US" sz="2400" b="1" dirty="0">
                <a:solidFill>
                  <a:schemeClr val="bg1"/>
                </a:solidFill>
                <a:latin typeface="Arial Narrow" panose="020B0606020202030204" pitchFamily="34" charset="0"/>
              </a:rPr>
              <a:t>: </a:t>
            </a:r>
            <a:r>
              <a:rPr lang="el-GR" sz="1400" b="1" dirty="0">
                <a:solidFill>
                  <a:schemeClr val="bg1"/>
                </a:solidFill>
                <a:latin typeface="Arial Narrow" panose="020B0606020202030204" pitchFamily="34" charset="0"/>
              </a:rPr>
              <a:t>	 </a:t>
            </a:r>
            <a:r>
              <a:rPr lang="el-GR" sz="1400" b="1" dirty="0">
                <a:solidFill>
                  <a:schemeClr val="bg1"/>
                </a:solidFill>
                <a:latin typeface="Arial Narrow" panose="020B0606020202030204" pitchFamily="34" charset="0"/>
                <a:hlinkClick r:id="rId6"/>
              </a:rPr>
              <a:t>https://up2university.eu/up2universe/</a:t>
            </a:r>
            <a:r>
              <a:rPr lang="el-GR" sz="1400" b="1" dirty="0">
                <a:solidFill>
                  <a:schemeClr val="bg1"/>
                </a:solidFill>
                <a:latin typeface="Arial Narrow" panose="020B0606020202030204" pitchFamily="34" charset="0"/>
              </a:rPr>
              <a:t> </a:t>
            </a:r>
          </a:p>
          <a:p>
            <a:r>
              <a:rPr lang="en-US" sz="1400" b="1" dirty="0">
                <a:solidFill>
                  <a:schemeClr val="bg1"/>
                </a:solidFill>
                <a:latin typeface="Arial Narrow" panose="020B0606020202030204" pitchFamily="34" charset="0"/>
              </a:rPr>
              <a:t>Bridging the gap between schools and universities through informal education</a:t>
            </a:r>
          </a:p>
          <a:p>
            <a:r>
              <a:rPr lang="en-US" sz="1400" b="1" dirty="0">
                <a:solidFill>
                  <a:schemeClr val="bg1"/>
                </a:solidFill>
                <a:latin typeface="Arial Narrow" panose="020B0606020202030204" pitchFamily="34" charset="0"/>
              </a:rPr>
              <a:t>Funding</a:t>
            </a:r>
            <a:r>
              <a:rPr lang="el-GR" sz="1400" b="1" dirty="0">
                <a:solidFill>
                  <a:schemeClr val="bg1"/>
                </a:solidFill>
                <a:latin typeface="Arial Narrow" panose="020B0606020202030204" pitchFamily="34" charset="0"/>
              </a:rPr>
              <a:t>:</a:t>
            </a:r>
            <a:r>
              <a:rPr lang="en-US" sz="1400" b="1" dirty="0">
                <a:solidFill>
                  <a:schemeClr val="bg1"/>
                </a:solidFill>
                <a:latin typeface="Arial Narrow" panose="020B0606020202030204" pitchFamily="34" charset="0"/>
              </a:rPr>
              <a:t> European Commission</a:t>
            </a:r>
            <a:r>
              <a:rPr lang="el-GR" sz="1400" b="1" dirty="0">
                <a:solidFill>
                  <a:schemeClr val="bg1"/>
                </a:solidFill>
                <a:latin typeface="Arial Narrow" panose="020B0606020202030204" pitchFamily="34" charset="0"/>
              </a:rPr>
              <a:t>,</a:t>
            </a:r>
            <a:r>
              <a:rPr lang="en-US" sz="1400" b="1" dirty="0">
                <a:solidFill>
                  <a:schemeClr val="bg1"/>
                </a:solidFill>
                <a:latin typeface="Arial Narrow" panose="020B0606020202030204" pitchFamily="34" charset="0"/>
              </a:rPr>
              <a:t> Horizon</a:t>
            </a:r>
            <a:r>
              <a:rPr lang="el-GR" sz="1400" b="1" dirty="0">
                <a:solidFill>
                  <a:schemeClr val="bg1"/>
                </a:solidFill>
                <a:latin typeface="Arial Narrow" panose="020B0606020202030204" pitchFamily="34" charset="0"/>
              </a:rPr>
              <a:t> 2020</a:t>
            </a:r>
            <a:r>
              <a:rPr lang="en-US" sz="1400" b="1" dirty="0">
                <a:solidFill>
                  <a:schemeClr val="bg1"/>
                </a:solidFill>
                <a:latin typeface="Arial Narrow" panose="020B0606020202030204" pitchFamily="34" charset="0"/>
              </a:rPr>
              <a:t>  -  Duration</a:t>
            </a:r>
            <a:r>
              <a:rPr lang="el-GR" sz="1400" b="1" dirty="0">
                <a:solidFill>
                  <a:schemeClr val="bg1"/>
                </a:solidFill>
                <a:latin typeface="Arial Narrow" panose="020B0606020202030204" pitchFamily="34" charset="0"/>
              </a:rPr>
              <a:t>:</a:t>
            </a:r>
            <a:r>
              <a:rPr lang="en-US" sz="1400" b="1" dirty="0">
                <a:solidFill>
                  <a:schemeClr val="bg1"/>
                </a:solidFill>
                <a:latin typeface="Arial Narrow" panose="020B0606020202030204" pitchFamily="34" charset="0"/>
              </a:rPr>
              <a:t>	</a:t>
            </a:r>
            <a:r>
              <a:rPr lang="el-GR" sz="1400" b="1" dirty="0">
                <a:solidFill>
                  <a:schemeClr val="bg1"/>
                </a:solidFill>
                <a:latin typeface="Arial Narrow" panose="020B0606020202030204" pitchFamily="34" charset="0"/>
              </a:rPr>
              <a:t>01/01/2017 - 31/12/2019</a:t>
            </a:r>
            <a:endParaRPr lang="en-US" sz="1400" b="1" dirty="0">
              <a:solidFill>
                <a:schemeClr val="bg1"/>
              </a:solidFill>
              <a:latin typeface="Arial Narrow" panose="020B0606020202030204" pitchFamily="34" charset="0"/>
            </a:endParaRPr>
          </a:p>
          <a:p>
            <a:r>
              <a:rPr lang="en-US" sz="1200" dirty="0">
                <a:solidFill>
                  <a:schemeClr val="bg1"/>
                </a:solidFill>
                <a:latin typeface="Arial Narrow" panose="020B0606020202030204" pitchFamily="34" charset="0"/>
              </a:rPr>
              <a:t>The key objective of Up2U project is to bridge the gap between secondary schools and higher education and research by better integrating formal and informal learning scenarios and adapting both the technology and the methodology that students will most likely be facing in universities.</a:t>
            </a:r>
            <a:endParaRPr lang="el-GR" sz="1200" dirty="0">
              <a:solidFill>
                <a:schemeClr val="bg1"/>
              </a:solidFill>
              <a:latin typeface="Arial Narrow" panose="020B0606020202030204" pitchFamily="34" charset="0"/>
            </a:endParaRPr>
          </a:p>
        </p:txBody>
      </p:sp>
      <p:pic>
        <p:nvPicPr>
          <p:cNvPr id="13" name="Picture 12"/>
          <p:cNvPicPr/>
          <p:nvPr/>
        </p:nvPicPr>
        <p:blipFill>
          <a:blip r:embed="rId7" cstate="print">
            <a:extLst>
              <a:ext uri="{28A0092B-C50C-407E-A947-70E740481C1C}">
                <a14:useLocalDpi xmlns:a14="http://schemas.microsoft.com/office/drawing/2010/main" val="0"/>
              </a:ext>
            </a:extLst>
          </a:blip>
          <a:stretch>
            <a:fillRect/>
          </a:stretch>
        </p:blipFill>
        <p:spPr>
          <a:xfrm>
            <a:off x="623564" y="5388305"/>
            <a:ext cx="664845" cy="368300"/>
          </a:xfrm>
          <a:prstGeom prst="rect">
            <a:avLst/>
          </a:prstGeom>
        </p:spPr>
      </p:pic>
    </p:spTree>
    <p:extLst>
      <p:ext uri="{BB962C8B-B14F-4D97-AF65-F5344CB8AC3E}">
        <p14:creationId xmlns:p14="http://schemas.microsoft.com/office/powerpoint/2010/main" val="681677143"/>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2536" y="486035"/>
            <a:ext cx="8229600" cy="1143000"/>
          </a:xfrm>
        </p:spPr>
        <p:txBody>
          <a:bodyPr/>
          <a:lstStyle/>
          <a:p>
            <a:r>
              <a:rPr lang="en-US" sz="2800" dirty="0"/>
              <a:t>Current: National, EU, International Projects</a:t>
            </a:r>
            <a:br>
              <a:rPr lang="en-US" sz="2800" dirty="0"/>
            </a:br>
            <a:endParaRPr lang="el-GR" dirty="0"/>
          </a:p>
        </p:txBody>
      </p:sp>
      <p:sp>
        <p:nvSpPr>
          <p:cNvPr id="4" name="Rectangle 3"/>
          <p:cNvSpPr/>
          <p:nvPr/>
        </p:nvSpPr>
        <p:spPr>
          <a:xfrm>
            <a:off x="3536830" y="3891438"/>
            <a:ext cx="4572000" cy="646331"/>
          </a:xfrm>
          <a:prstGeom prst="rect">
            <a:avLst/>
          </a:prstGeom>
        </p:spPr>
        <p:txBody>
          <a:bodyPr>
            <a:spAutoFit/>
          </a:bodyPr>
          <a:lstStyle/>
          <a:p>
            <a:r>
              <a:rPr lang="el-GR" dirty="0"/>
              <a:t>	</a:t>
            </a:r>
          </a:p>
          <a:p>
            <a:r>
              <a:rPr lang="el-GR" dirty="0"/>
              <a:t>	</a:t>
            </a:r>
          </a:p>
        </p:txBody>
      </p:sp>
      <p:sp>
        <p:nvSpPr>
          <p:cNvPr id="5" name="TextBox 4"/>
          <p:cNvSpPr txBox="1"/>
          <p:nvPr/>
        </p:nvSpPr>
        <p:spPr>
          <a:xfrm>
            <a:off x="1828800" y="1052736"/>
            <a:ext cx="6919664" cy="1464231"/>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r>
              <a:rPr lang="en-US" sz="2400" b="1" dirty="0">
                <a:solidFill>
                  <a:schemeClr val="bg1"/>
                </a:solidFill>
                <a:latin typeface="Arial Narrow" panose="020B0606020202030204" pitchFamily="34" charset="0"/>
              </a:rPr>
              <a:t>HEPHAESTUS</a:t>
            </a:r>
            <a:r>
              <a:rPr lang="el-GR" sz="2400" b="1" dirty="0">
                <a:solidFill>
                  <a:schemeClr val="bg1"/>
                </a:solidFill>
                <a:latin typeface="Arial Narrow" panose="020B0606020202030204" pitchFamily="34" charset="0"/>
              </a:rPr>
              <a:t>: </a:t>
            </a:r>
            <a:r>
              <a:rPr lang="en-US" sz="1400" dirty="0">
                <a:solidFill>
                  <a:schemeClr val="bg1"/>
                </a:solidFill>
                <a:latin typeface="Arial Narrow" panose="020B0606020202030204" pitchFamily="34" charset="0"/>
                <a:hlinkClick r:id="rId2"/>
              </a:rPr>
              <a:t>https://grnet.gr/grnet_projects/hephaestus/</a:t>
            </a:r>
            <a:r>
              <a:rPr lang="en-US" sz="1400" dirty="0">
                <a:solidFill>
                  <a:schemeClr val="bg1"/>
                </a:solidFill>
                <a:latin typeface="Arial Narrow" panose="020B0606020202030204" pitchFamily="34" charset="0"/>
              </a:rPr>
              <a:t> </a:t>
            </a:r>
          </a:p>
          <a:p>
            <a:r>
              <a:rPr lang="en-US" sz="1400" b="1" dirty="0">
                <a:solidFill>
                  <a:prstClr val="white"/>
                </a:solidFill>
                <a:latin typeface="Arial Narrow" panose="020B0606020202030204" pitchFamily="34" charset="0"/>
              </a:rPr>
              <a:t>Funding</a:t>
            </a:r>
            <a:r>
              <a:rPr lang="el-GR" sz="1400" b="1" dirty="0">
                <a:solidFill>
                  <a:prstClr val="white"/>
                </a:solidFill>
                <a:latin typeface="Arial Narrow" panose="020B0606020202030204" pitchFamily="34" charset="0"/>
              </a:rPr>
              <a:t>: </a:t>
            </a:r>
            <a:r>
              <a:rPr lang="en-US" sz="1400" b="1" dirty="0">
                <a:solidFill>
                  <a:schemeClr val="bg1"/>
                </a:solidFill>
                <a:latin typeface="Arial Narrow" panose="020B0606020202030204" pitchFamily="34" charset="0"/>
              </a:rPr>
              <a:t>NSRF (PA)</a:t>
            </a:r>
            <a:r>
              <a:rPr lang="el-GR" sz="1400" b="1" dirty="0">
                <a:solidFill>
                  <a:schemeClr val="bg1"/>
                </a:solidFill>
                <a:latin typeface="Arial Narrow" panose="020B0606020202030204" pitchFamily="34" charset="0"/>
              </a:rPr>
              <a:t> 2014-2020, </a:t>
            </a:r>
            <a:r>
              <a:rPr lang="en-US" sz="1400" b="1" dirty="0">
                <a:solidFill>
                  <a:schemeClr val="bg1"/>
                </a:solidFill>
                <a:latin typeface="Arial Narrow" panose="020B0606020202030204" pitchFamily="34" charset="0"/>
              </a:rPr>
              <a:t>Operational Program -</a:t>
            </a:r>
            <a:r>
              <a:rPr lang="el-GR" sz="1400" b="1" dirty="0">
                <a:solidFill>
                  <a:schemeClr val="bg1"/>
                </a:solidFill>
                <a:latin typeface="Arial Narrow" panose="020B0606020202030204" pitchFamily="34" charset="0"/>
              </a:rPr>
              <a:t> </a:t>
            </a:r>
            <a:r>
              <a:rPr lang="en-US" sz="1400" b="1" dirty="0">
                <a:solidFill>
                  <a:schemeClr val="bg1"/>
                </a:solidFill>
                <a:latin typeface="Arial Narrow" panose="020B0606020202030204" pitchFamily="34" charset="0"/>
              </a:rPr>
              <a:t>Competitiveness, Entrepreneurship and Innovation (EPAnEK)</a:t>
            </a:r>
            <a:r>
              <a:rPr lang="el-GR" sz="1400" b="1" dirty="0">
                <a:solidFill>
                  <a:schemeClr val="bg1"/>
                </a:solidFill>
                <a:latin typeface="Arial Narrow" panose="020B0606020202030204" pitchFamily="34" charset="0"/>
              </a:rPr>
              <a:t>  -	</a:t>
            </a:r>
            <a:r>
              <a:rPr lang="en-US" sz="1400" b="1" dirty="0">
                <a:solidFill>
                  <a:schemeClr val="bg1"/>
                </a:solidFill>
                <a:latin typeface="Arial Narrow" panose="020B0606020202030204" pitchFamily="34" charset="0"/>
              </a:rPr>
              <a:t>Duration:</a:t>
            </a:r>
            <a:r>
              <a:rPr lang="el-GR" sz="1400" b="1" dirty="0">
                <a:solidFill>
                  <a:schemeClr val="bg1"/>
                </a:solidFill>
                <a:latin typeface="Arial Narrow" panose="020B0606020202030204" pitchFamily="34" charset="0"/>
              </a:rPr>
              <a:t>	</a:t>
            </a:r>
            <a:r>
              <a:rPr lang="en-US" sz="1400" b="1" dirty="0">
                <a:solidFill>
                  <a:schemeClr val="bg1"/>
                </a:solidFill>
                <a:latin typeface="Arial Narrow" panose="020B0606020202030204" pitchFamily="34" charset="0"/>
              </a:rPr>
              <a:t>01</a:t>
            </a:r>
            <a:r>
              <a:rPr lang="el-GR" sz="1400" b="1" dirty="0">
                <a:solidFill>
                  <a:schemeClr val="bg1"/>
                </a:solidFill>
                <a:latin typeface="Arial Narrow" panose="020B0606020202030204" pitchFamily="34" charset="0"/>
              </a:rPr>
              <a:t>/</a:t>
            </a:r>
            <a:r>
              <a:rPr lang="en-US" sz="1400" b="1" dirty="0">
                <a:solidFill>
                  <a:schemeClr val="bg1"/>
                </a:solidFill>
                <a:latin typeface="Arial Narrow" panose="020B0606020202030204" pitchFamily="34" charset="0"/>
              </a:rPr>
              <a:t>10</a:t>
            </a:r>
            <a:r>
              <a:rPr lang="el-GR" sz="1400" b="1" dirty="0">
                <a:solidFill>
                  <a:schemeClr val="bg1"/>
                </a:solidFill>
                <a:latin typeface="Arial Narrow" panose="020B0606020202030204" pitchFamily="34" charset="0"/>
              </a:rPr>
              <a:t>/2017 – 30/09/2021</a:t>
            </a:r>
            <a:endParaRPr lang="en-US" sz="1400" b="1" dirty="0">
              <a:solidFill>
                <a:schemeClr val="bg1"/>
              </a:solidFill>
              <a:latin typeface="Arial Narrow" panose="020B0606020202030204" pitchFamily="34" charset="0"/>
            </a:endParaRPr>
          </a:p>
          <a:p>
            <a:r>
              <a:rPr lang="en-US" sz="1400" dirty="0">
                <a:solidFill>
                  <a:schemeClr val="bg1"/>
                </a:solidFill>
                <a:latin typeface="Arial Narrow" panose="020B0606020202030204" pitchFamily="34" charset="0"/>
              </a:rPr>
              <a:t>The Hephaestus project provides all Greek academic and research institutions with advanced network </a:t>
            </a:r>
            <a:r>
              <a:rPr lang="en-US" sz="1400" dirty="0" err="1">
                <a:solidFill>
                  <a:schemeClr val="bg1"/>
                </a:solidFill>
                <a:latin typeface="Arial Narrow" panose="020B0606020202030204" pitchFamily="34" charset="0"/>
              </a:rPr>
              <a:t>eInfrastructures</a:t>
            </a:r>
            <a:r>
              <a:rPr lang="en-US" sz="1400" dirty="0">
                <a:solidFill>
                  <a:schemeClr val="bg1"/>
                </a:solidFill>
                <a:latin typeface="Arial Narrow" panose="020B0606020202030204" pitchFamily="34" charset="0"/>
              </a:rPr>
              <a:t> &amp; Services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280" y="1498371"/>
            <a:ext cx="1303163" cy="3100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280" y="3143309"/>
            <a:ext cx="1280243" cy="643523"/>
          </a:xfrm>
          <a:prstGeom prst="rect">
            <a:avLst/>
          </a:prstGeom>
        </p:spPr>
      </p:pic>
      <p:sp>
        <p:nvSpPr>
          <p:cNvPr id="8" name="TextBox 7"/>
          <p:cNvSpPr txBox="1"/>
          <p:nvPr/>
        </p:nvSpPr>
        <p:spPr>
          <a:xfrm>
            <a:off x="1828800" y="2636912"/>
            <a:ext cx="6919664" cy="1838801"/>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r>
              <a:rPr lang="en-US" sz="2400" b="1" dirty="0">
                <a:solidFill>
                  <a:schemeClr val="bg1"/>
                </a:solidFill>
                <a:latin typeface="Arial Narrow" panose="020B0606020202030204" pitchFamily="34" charset="0"/>
              </a:rPr>
              <a:t>HELIX</a:t>
            </a:r>
            <a:r>
              <a:rPr lang="el-GR" sz="2400" b="1" dirty="0">
                <a:solidFill>
                  <a:schemeClr val="bg1"/>
                </a:solidFill>
                <a:latin typeface="Arial Narrow" panose="020B0606020202030204" pitchFamily="34" charset="0"/>
              </a:rPr>
              <a:t>: </a:t>
            </a:r>
            <a:r>
              <a:rPr lang="en-US" sz="1400" dirty="0">
                <a:solidFill>
                  <a:schemeClr val="bg1"/>
                </a:solidFill>
                <a:latin typeface="Arial Narrow" panose="020B0606020202030204" pitchFamily="34" charset="0"/>
                <a:hlinkClick r:id="rId5"/>
              </a:rPr>
              <a:t>https://grnet.gr/grnet_projects/helix/</a:t>
            </a:r>
            <a:r>
              <a:rPr lang="el-GR" sz="1400" dirty="0">
                <a:solidFill>
                  <a:schemeClr val="bg1"/>
                </a:solidFill>
                <a:latin typeface="Arial Narrow" panose="020B0606020202030204" pitchFamily="34" charset="0"/>
              </a:rPr>
              <a:t> </a:t>
            </a:r>
            <a:endParaRPr lang="en-US" sz="1400" dirty="0">
              <a:solidFill>
                <a:schemeClr val="bg1"/>
              </a:solidFill>
              <a:latin typeface="Arial Narrow" panose="020B0606020202030204" pitchFamily="34" charset="0"/>
            </a:endParaRPr>
          </a:p>
          <a:p>
            <a:r>
              <a:rPr lang="en-US" sz="1600" b="1" dirty="0">
                <a:solidFill>
                  <a:schemeClr val="bg1"/>
                </a:solidFill>
                <a:latin typeface="Arial Narrow" panose="020B0606020202030204" pitchFamily="34" charset="0"/>
              </a:rPr>
              <a:t>National e-Infrastructures for Research</a:t>
            </a:r>
          </a:p>
          <a:p>
            <a:r>
              <a:rPr lang="en-US" sz="1400" b="1" dirty="0">
                <a:solidFill>
                  <a:prstClr val="white"/>
                </a:solidFill>
                <a:latin typeface="Arial Narrow" panose="020B0606020202030204" pitchFamily="34" charset="0"/>
              </a:rPr>
              <a:t>Funding</a:t>
            </a:r>
            <a:r>
              <a:rPr lang="el-GR" sz="1400" b="1" dirty="0">
                <a:solidFill>
                  <a:prstClr val="white"/>
                </a:solidFill>
                <a:latin typeface="Arial Narrow" panose="020B0606020202030204" pitchFamily="34" charset="0"/>
              </a:rPr>
              <a:t>: </a:t>
            </a:r>
            <a:r>
              <a:rPr lang="en-US" sz="1400" b="1" dirty="0" err="1">
                <a:solidFill>
                  <a:prstClr val="white"/>
                </a:solidFill>
                <a:latin typeface="Arial Narrow" panose="020B0606020202030204" pitchFamily="34" charset="0"/>
              </a:rPr>
              <a:t>EPAnEK</a:t>
            </a:r>
            <a:r>
              <a:rPr lang="el-GR" sz="1400" b="1" dirty="0">
                <a:solidFill>
                  <a:schemeClr val="bg1"/>
                </a:solidFill>
                <a:latin typeface="Arial Narrow" panose="020B0606020202030204" pitchFamily="34" charset="0"/>
              </a:rPr>
              <a:t> / </a:t>
            </a:r>
            <a:r>
              <a:rPr lang="en-US" sz="1400" b="1" dirty="0">
                <a:solidFill>
                  <a:prstClr val="white"/>
                </a:solidFill>
                <a:latin typeface="Arial Narrow" panose="020B0606020202030204" pitchFamily="34" charset="0"/>
              </a:rPr>
              <a:t>NSRF (PA)</a:t>
            </a:r>
            <a:r>
              <a:rPr lang="el-GR" sz="1400" b="1" dirty="0">
                <a:solidFill>
                  <a:schemeClr val="bg1"/>
                </a:solidFill>
                <a:latin typeface="Arial Narrow" panose="020B0606020202030204" pitchFamily="34" charset="0"/>
              </a:rPr>
              <a:t> 2014-2020 -  </a:t>
            </a:r>
            <a:r>
              <a:rPr lang="en-US" sz="1400" b="1" dirty="0">
                <a:solidFill>
                  <a:schemeClr val="bg1"/>
                </a:solidFill>
                <a:latin typeface="Arial Narrow" panose="020B0606020202030204" pitchFamily="34" charset="0"/>
              </a:rPr>
              <a:t>Duration: </a:t>
            </a:r>
            <a:r>
              <a:rPr lang="el-GR" sz="1400" b="1" dirty="0">
                <a:solidFill>
                  <a:schemeClr val="bg1"/>
                </a:solidFill>
                <a:latin typeface="Arial Narrow" panose="020B0606020202030204" pitchFamily="34" charset="0"/>
              </a:rPr>
              <a:t>01/01/2017 - 31/12/2021</a:t>
            </a:r>
          </a:p>
          <a:p>
            <a:r>
              <a:rPr lang="en-US" sz="1200" dirty="0">
                <a:solidFill>
                  <a:schemeClr val="bg1"/>
                </a:solidFill>
                <a:latin typeface="Arial Narrow" panose="020B0606020202030204" pitchFamily="34" charset="0"/>
              </a:rPr>
              <a:t>The project aims at expanding / upgrading and making available for use by the national research infrastructures the NNCRI (National Network and Computational Research Infrastructure), </a:t>
            </a:r>
            <a:r>
              <a:rPr lang="en-US" sz="1200" dirty="0" err="1">
                <a:solidFill>
                  <a:schemeClr val="bg1"/>
                </a:solidFill>
                <a:latin typeface="Arial Narrow" panose="020B0606020202030204" pitchFamily="34" charset="0"/>
              </a:rPr>
              <a:t>OpenAIRE</a:t>
            </a:r>
            <a:r>
              <a:rPr lang="en-US" sz="1200" dirty="0">
                <a:solidFill>
                  <a:schemeClr val="bg1"/>
                </a:solidFill>
                <a:latin typeface="Arial Narrow" panose="020B0606020202030204" pitchFamily="34" charset="0"/>
              </a:rPr>
              <a:t>-D and HELNET</a:t>
            </a:r>
            <a:r>
              <a:rPr lang="el-GR" sz="1200" dirty="0">
                <a:solidFill>
                  <a:schemeClr val="bg1"/>
                </a:solidFill>
                <a:latin typeface="Arial Narrow" panose="020B0606020202030204" pitchFamily="34" charset="0"/>
              </a:rPr>
              <a:t>, </a:t>
            </a:r>
            <a:r>
              <a:rPr lang="en-US" sz="1200" dirty="0">
                <a:solidFill>
                  <a:schemeClr val="bg1"/>
                </a:solidFill>
                <a:latin typeface="Arial Narrow" panose="020B0606020202030204" pitchFamily="34" charset="0"/>
              </a:rPr>
              <a:t>as listed under the consolidated title </a:t>
            </a:r>
            <a:r>
              <a:rPr lang="el-GR" sz="1200" dirty="0" err="1">
                <a:solidFill>
                  <a:schemeClr val="bg1"/>
                </a:solidFill>
                <a:latin typeface="Arial Narrow" panose="020B0606020202030204" pitchFamily="34" charset="0"/>
              </a:rPr>
              <a:t>National</a:t>
            </a:r>
            <a:r>
              <a:rPr lang="el-GR" sz="1200" dirty="0">
                <a:solidFill>
                  <a:schemeClr val="bg1"/>
                </a:solidFill>
                <a:latin typeface="Arial Narrow" panose="020B0606020202030204" pitchFamily="34" charset="0"/>
              </a:rPr>
              <a:t> Digital </a:t>
            </a:r>
            <a:r>
              <a:rPr lang="el-GR" sz="1200" dirty="0" err="1">
                <a:solidFill>
                  <a:schemeClr val="bg1"/>
                </a:solidFill>
                <a:latin typeface="Arial Narrow" panose="020B0606020202030204" pitchFamily="34" charset="0"/>
              </a:rPr>
              <a:t>Infrastructures</a:t>
            </a:r>
            <a:r>
              <a:rPr lang="el-GR" sz="1200" dirty="0">
                <a:solidFill>
                  <a:schemeClr val="bg1"/>
                </a:solidFill>
                <a:latin typeface="Arial Narrow" panose="020B0606020202030204" pitchFamily="34" charset="0"/>
              </a:rPr>
              <a:t> for Research (HELIX) </a:t>
            </a:r>
            <a:r>
              <a:rPr lang="en-US" sz="1200" dirty="0">
                <a:solidFill>
                  <a:schemeClr val="bg1"/>
                </a:solidFill>
                <a:latin typeface="Arial Narrow" panose="020B0606020202030204" pitchFamily="34" charset="0"/>
              </a:rPr>
              <a:t>in the National Roadmap for Research Infrastructures</a:t>
            </a:r>
            <a:endParaRPr lang="en-US" sz="1400" b="1" dirty="0">
              <a:solidFill>
                <a:schemeClr val="bg1"/>
              </a:solidFill>
              <a:latin typeface="Arial Narrow" panose="020B060602020203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80" y="4555021"/>
            <a:ext cx="1199646" cy="725901"/>
          </a:xfrm>
          <a:prstGeom prst="rect">
            <a:avLst/>
          </a:prstGeom>
        </p:spPr>
      </p:pic>
      <p:sp>
        <p:nvSpPr>
          <p:cNvPr id="10" name="TextBox 9"/>
          <p:cNvSpPr txBox="1"/>
          <p:nvPr/>
        </p:nvSpPr>
        <p:spPr>
          <a:xfrm>
            <a:off x="1828801" y="4529728"/>
            <a:ext cx="6919664" cy="987504"/>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r>
              <a:rPr lang="en-US" sz="2400" b="1" dirty="0">
                <a:solidFill>
                  <a:schemeClr val="bg1"/>
                </a:solidFill>
                <a:latin typeface="Arial Narrow" panose="020B0606020202030204" pitchFamily="34" charset="0"/>
              </a:rPr>
              <a:t>ELIXIR-GR</a:t>
            </a:r>
            <a:r>
              <a:rPr lang="el-GR" sz="2400" b="1" dirty="0">
                <a:solidFill>
                  <a:schemeClr val="bg1"/>
                </a:solidFill>
                <a:latin typeface="Arial Narrow" panose="020B0606020202030204" pitchFamily="34" charset="0"/>
              </a:rPr>
              <a:t>: </a:t>
            </a:r>
            <a:r>
              <a:rPr lang="en-US" sz="1400" dirty="0">
                <a:solidFill>
                  <a:schemeClr val="bg1"/>
                </a:solidFill>
                <a:latin typeface="Arial Narrow" panose="020B0606020202030204" pitchFamily="34" charset="0"/>
                <a:hlinkClick r:id="rId7"/>
              </a:rPr>
              <a:t>https://www.elixir-europe.org/about-us/who-we-are/nodes/greece</a:t>
            </a:r>
            <a:endParaRPr lang="en-US" sz="1400" dirty="0">
              <a:solidFill>
                <a:schemeClr val="bg1"/>
              </a:solidFill>
              <a:latin typeface="Arial Narrow" panose="020B0606020202030204" pitchFamily="34" charset="0"/>
            </a:endParaRPr>
          </a:p>
          <a:p>
            <a:r>
              <a:rPr lang="en-US" sz="1400" b="1" dirty="0">
                <a:solidFill>
                  <a:schemeClr val="bg1"/>
                </a:solidFill>
                <a:latin typeface="Arial Narrow" panose="020B0606020202030204" pitchFamily="34" charset="0"/>
              </a:rPr>
              <a:t>The Greek research infrastructure for data management &amp; analysis in the Bioscience</a:t>
            </a:r>
          </a:p>
          <a:p>
            <a:r>
              <a:rPr lang="en-US" sz="1400" b="1" dirty="0">
                <a:solidFill>
                  <a:prstClr val="white"/>
                </a:solidFill>
                <a:latin typeface="Arial Narrow" panose="020B0606020202030204" pitchFamily="34" charset="0"/>
              </a:rPr>
              <a:t>Funding</a:t>
            </a:r>
            <a:r>
              <a:rPr lang="el-GR" sz="1400" b="1" dirty="0">
                <a:solidFill>
                  <a:prstClr val="white"/>
                </a:solidFill>
                <a:latin typeface="Arial Narrow" panose="020B0606020202030204" pitchFamily="34" charset="0"/>
              </a:rPr>
              <a:t>: </a:t>
            </a:r>
            <a:r>
              <a:rPr lang="en-US" sz="1400" b="1" dirty="0">
                <a:solidFill>
                  <a:prstClr val="white"/>
                </a:solidFill>
                <a:latin typeface="Arial Narrow" panose="020B0606020202030204" pitchFamily="34" charset="0"/>
              </a:rPr>
              <a:t>EPAnEK</a:t>
            </a:r>
            <a:r>
              <a:rPr lang="el-GR" sz="1400" b="1" dirty="0">
                <a:solidFill>
                  <a:schemeClr val="bg1"/>
                </a:solidFill>
                <a:latin typeface="Arial Narrow" panose="020B0606020202030204" pitchFamily="34" charset="0"/>
              </a:rPr>
              <a:t> / </a:t>
            </a:r>
            <a:r>
              <a:rPr lang="en-US" sz="1400" b="1" dirty="0">
                <a:solidFill>
                  <a:prstClr val="white"/>
                </a:solidFill>
                <a:latin typeface="Arial Narrow" panose="020B0606020202030204" pitchFamily="34" charset="0"/>
              </a:rPr>
              <a:t>NSRF (PA)</a:t>
            </a:r>
            <a:r>
              <a:rPr lang="el-GR" sz="1400" b="1" dirty="0">
                <a:solidFill>
                  <a:schemeClr val="bg1"/>
                </a:solidFill>
                <a:latin typeface="Arial Narrow" panose="020B0606020202030204" pitchFamily="34" charset="0"/>
              </a:rPr>
              <a:t> 2014-2020 - </a:t>
            </a:r>
            <a:r>
              <a:rPr lang="en-US" sz="1400" b="1" dirty="0">
                <a:solidFill>
                  <a:prstClr val="white"/>
                </a:solidFill>
                <a:latin typeface="Arial Narrow" panose="020B0606020202030204" pitchFamily="34" charset="0"/>
              </a:rPr>
              <a:t>Duration: </a:t>
            </a:r>
            <a:r>
              <a:rPr lang="el-GR" sz="1400" b="1" dirty="0">
                <a:solidFill>
                  <a:schemeClr val="bg1"/>
                </a:solidFill>
                <a:latin typeface="Arial Narrow" panose="020B0606020202030204" pitchFamily="34" charset="0"/>
              </a:rPr>
              <a:t>01/01/2017 - 31/12/2019</a:t>
            </a:r>
          </a:p>
        </p:txBody>
      </p:sp>
      <p:sp>
        <p:nvSpPr>
          <p:cNvPr id="11" name="TextBox 10"/>
          <p:cNvSpPr txBox="1"/>
          <p:nvPr/>
        </p:nvSpPr>
        <p:spPr>
          <a:xfrm>
            <a:off x="1828801" y="5604795"/>
            <a:ext cx="6919664" cy="1157764"/>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r>
              <a:rPr lang="en-US" sz="2400" b="1" dirty="0">
                <a:solidFill>
                  <a:schemeClr val="bg1"/>
                </a:solidFill>
                <a:latin typeface="Arial Narrow" panose="020B0606020202030204" pitchFamily="34" charset="0"/>
              </a:rPr>
              <a:t>SPRICE</a:t>
            </a:r>
            <a:endParaRPr lang="el-GR" sz="2400" b="1" dirty="0">
              <a:solidFill>
                <a:schemeClr val="bg1"/>
              </a:solidFill>
              <a:latin typeface="Arial Narrow" panose="020B0606020202030204" pitchFamily="34" charset="0"/>
            </a:endParaRPr>
          </a:p>
          <a:p>
            <a:r>
              <a:rPr lang="en-US" sz="1400" b="1" dirty="0">
                <a:solidFill>
                  <a:prstClr val="white"/>
                </a:solidFill>
                <a:latin typeface="Arial Narrow" panose="020B0606020202030204" pitchFamily="34" charset="0"/>
              </a:rPr>
              <a:t>Funding</a:t>
            </a:r>
            <a:r>
              <a:rPr lang="el-GR" sz="1400" b="1" dirty="0">
                <a:solidFill>
                  <a:prstClr val="white"/>
                </a:solidFill>
                <a:latin typeface="Arial Narrow" panose="020B0606020202030204" pitchFamily="34" charset="0"/>
              </a:rPr>
              <a:t>: </a:t>
            </a:r>
            <a:r>
              <a:rPr lang="en-US" sz="1400" b="1" dirty="0">
                <a:solidFill>
                  <a:prstClr val="white"/>
                </a:solidFill>
                <a:latin typeface="Arial Narrow" panose="020B0606020202030204" pitchFamily="34" charset="0"/>
              </a:rPr>
              <a:t>EPAnEK</a:t>
            </a:r>
            <a:r>
              <a:rPr lang="el-GR" sz="1400" b="1" dirty="0">
                <a:solidFill>
                  <a:schemeClr val="bg1"/>
                </a:solidFill>
                <a:latin typeface="Arial Narrow" panose="020B0606020202030204" pitchFamily="34" charset="0"/>
              </a:rPr>
              <a:t> / </a:t>
            </a:r>
            <a:r>
              <a:rPr lang="en-US" sz="1400" b="1" dirty="0">
                <a:solidFill>
                  <a:prstClr val="white"/>
                </a:solidFill>
                <a:latin typeface="Arial Narrow" panose="020B0606020202030204" pitchFamily="34" charset="0"/>
              </a:rPr>
              <a:t>NSRF (PA)</a:t>
            </a:r>
            <a:r>
              <a:rPr lang="el-GR" sz="1400" b="1" dirty="0">
                <a:solidFill>
                  <a:schemeClr val="bg1"/>
                </a:solidFill>
                <a:latin typeface="Arial Narrow" panose="020B0606020202030204" pitchFamily="34" charset="0"/>
              </a:rPr>
              <a:t> 2014-2020  - </a:t>
            </a:r>
            <a:r>
              <a:rPr lang="en-US" sz="1400" b="1" dirty="0">
                <a:solidFill>
                  <a:prstClr val="white"/>
                </a:solidFill>
                <a:latin typeface="Arial Narrow" panose="020B0606020202030204" pitchFamily="34" charset="0"/>
              </a:rPr>
              <a:t>Duration:</a:t>
            </a:r>
            <a:r>
              <a:rPr lang="el-GR" sz="1400" b="1" dirty="0">
                <a:solidFill>
                  <a:schemeClr val="bg1"/>
                </a:solidFill>
                <a:latin typeface="Arial Narrow" panose="020B0606020202030204" pitchFamily="34" charset="0"/>
              </a:rPr>
              <a:t> 0</a:t>
            </a:r>
            <a:r>
              <a:rPr lang="en-US" sz="1400" b="1" dirty="0">
                <a:solidFill>
                  <a:schemeClr val="bg1"/>
                </a:solidFill>
                <a:latin typeface="Arial Narrow" panose="020B0606020202030204" pitchFamily="34" charset="0"/>
              </a:rPr>
              <a:t>2</a:t>
            </a:r>
            <a:r>
              <a:rPr lang="el-GR" sz="1400" b="1" dirty="0">
                <a:solidFill>
                  <a:schemeClr val="bg1"/>
                </a:solidFill>
                <a:latin typeface="Arial Narrow" panose="020B0606020202030204" pitchFamily="34" charset="0"/>
              </a:rPr>
              <a:t>/0</a:t>
            </a:r>
            <a:r>
              <a:rPr lang="en-US" sz="1400" b="1" dirty="0">
                <a:solidFill>
                  <a:schemeClr val="bg1"/>
                </a:solidFill>
                <a:latin typeface="Arial Narrow" panose="020B0606020202030204" pitchFamily="34" charset="0"/>
              </a:rPr>
              <a:t>5</a:t>
            </a:r>
            <a:r>
              <a:rPr lang="el-GR" sz="1400" b="1" dirty="0">
                <a:solidFill>
                  <a:schemeClr val="bg1"/>
                </a:solidFill>
                <a:latin typeface="Arial Narrow" panose="020B0606020202030204" pitchFamily="34" charset="0"/>
              </a:rPr>
              <a:t>/2017 - 3</a:t>
            </a:r>
            <a:r>
              <a:rPr lang="en-US" sz="1400" b="1" dirty="0">
                <a:solidFill>
                  <a:schemeClr val="bg1"/>
                </a:solidFill>
                <a:latin typeface="Arial Narrow" panose="020B0606020202030204" pitchFamily="34" charset="0"/>
              </a:rPr>
              <a:t>0</a:t>
            </a:r>
            <a:r>
              <a:rPr lang="el-GR" sz="1400" b="1" dirty="0">
                <a:solidFill>
                  <a:schemeClr val="bg1"/>
                </a:solidFill>
                <a:latin typeface="Arial Narrow" panose="020B0606020202030204" pitchFamily="34" charset="0"/>
              </a:rPr>
              <a:t>/04/2020</a:t>
            </a:r>
            <a:endParaRPr lang="en-US" sz="1400" b="1" dirty="0">
              <a:solidFill>
                <a:schemeClr val="bg1"/>
              </a:solidFill>
              <a:latin typeface="Arial Narrow" panose="020B0606020202030204" pitchFamily="34" charset="0"/>
            </a:endParaRPr>
          </a:p>
          <a:p>
            <a:r>
              <a:rPr lang="en-US" sz="1200" dirty="0">
                <a:solidFill>
                  <a:schemeClr val="bg1"/>
                </a:solidFill>
                <a:latin typeface="Arial Narrow" panose="020B0606020202030204" pitchFamily="34" charset="0"/>
              </a:rPr>
              <a:t>The project aims to implement intelligent and effective mechanisms for deploying virtual machines and containers in a cloud computing environment.</a:t>
            </a:r>
          </a:p>
        </p:txBody>
      </p:sp>
      <p:sp>
        <p:nvSpPr>
          <p:cNvPr id="12" name="TextBox 11"/>
          <p:cNvSpPr txBox="1"/>
          <p:nvPr/>
        </p:nvSpPr>
        <p:spPr>
          <a:xfrm>
            <a:off x="307016" y="5738499"/>
            <a:ext cx="1199646" cy="461665"/>
          </a:xfrm>
          <a:prstGeom prst="rect">
            <a:avLst/>
          </a:prstGeom>
          <a:noFill/>
        </p:spPr>
        <p:txBody>
          <a:bodyPr wrap="square" rtlCol="0">
            <a:spAutoFit/>
          </a:bodyPr>
          <a:lstStyle/>
          <a:p>
            <a:r>
              <a:rPr lang="en-US" sz="2400" b="1" dirty="0">
                <a:solidFill>
                  <a:schemeClr val="tx2"/>
                </a:solidFill>
                <a:latin typeface="Arial Narrow" panose="020B0606020202030204" pitchFamily="34" charset="0"/>
              </a:rPr>
              <a:t>SPRICE</a:t>
            </a:r>
            <a:endParaRPr lang="el-GR" sz="2400" b="1" dirty="0">
              <a:solidFill>
                <a:schemeClr val="tx2"/>
              </a:solidFill>
              <a:latin typeface="Arial Narrow" panose="020B0606020202030204" pitchFamily="34" charset="0"/>
            </a:endParaRPr>
          </a:p>
        </p:txBody>
      </p:sp>
    </p:spTree>
    <p:extLst>
      <p:ext uri="{BB962C8B-B14F-4D97-AF65-F5344CB8AC3E}">
        <p14:creationId xmlns:p14="http://schemas.microsoft.com/office/powerpoint/2010/main" val="567675414"/>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1+#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1" y="1254507"/>
            <a:ext cx="1499960" cy="633149"/>
          </a:xfrm>
          <a:prstGeom prst="rect">
            <a:avLst/>
          </a:prstGeom>
        </p:spPr>
      </p:pic>
      <p:sp>
        <p:nvSpPr>
          <p:cNvPr id="5" name="TextBox 4"/>
          <p:cNvSpPr txBox="1"/>
          <p:nvPr/>
        </p:nvSpPr>
        <p:spPr>
          <a:xfrm>
            <a:off x="2011207" y="1099604"/>
            <a:ext cx="6822241" cy="1225868"/>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APOLLONIS</a:t>
            </a:r>
            <a:r>
              <a:rPr kumimoji="0" lang="el-GR" sz="2400" b="1"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hlinkClick r:id="rId3"/>
              </a:rPr>
              <a:t>https://apollonis-infrastructure.gr</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a:t>
            </a:r>
          </a:p>
          <a:p>
            <a:pPr lvl="0" defTabSz="914400"/>
            <a:r>
              <a:rPr lang="en-US" sz="1400" b="1" kern="0" dirty="0">
                <a:solidFill>
                  <a:prstClr val="white"/>
                </a:solidFill>
                <a:latin typeface="Arial Narrow" panose="020B0606020202030204" pitchFamily="34" charset="0"/>
              </a:rPr>
              <a:t>National Infrastructure for Digital Humanities and Sciences and for linguistic Research and Innovation</a:t>
            </a:r>
          </a:p>
          <a:p>
            <a:pPr lvl="0" defTabSz="914400"/>
            <a:r>
              <a:rPr lang="en-US" sz="1400" b="1" kern="0" dirty="0">
                <a:solidFill>
                  <a:prstClr val="white"/>
                </a:solidFill>
                <a:latin typeface="Arial Narrow" panose="020B0606020202030204" pitchFamily="34" charset="0"/>
              </a:rPr>
              <a:t>Funding: EPAnEK / NSRF (PA) 2014-2020 -  Duration: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02/0</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5</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/2017 - 30/04/2020</a:t>
            </a:r>
          </a:p>
        </p:txBody>
      </p:sp>
      <p:sp>
        <p:nvSpPr>
          <p:cNvPr id="6" name="Rectangle 5"/>
          <p:cNvSpPr/>
          <p:nvPr/>
        </p:nvSpPr>
        <p:spPr>
          <a:xfrm>
            <a:off x="3450566" y="4710576"/>
            <a:ext cx="4572000" cy="369332"/>
          </a:xfrm>
          <a:prstGeom prst="rect">
            <a:avLst/>
          </a:prstGeom>
        </p:spPr>
        <p:txBody>
          <a:bodyPr>
            <a:spAutoFit/>
          </a:bodyPr>
          <a:lstStyle/>
          <a:p>
            <a:endParaRPr lang="el-GR" dirty="0">
              <a:solidFill>
                <a:prstClr val="black"/>
              </a:solidFill>
              <a:latin typeface="Arial" panose="020B0604020202020204"/>
            </a:endParaRPr>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86960" y="2520062"/>
            <a:ext cx="1724247" cy="884337"/>
          </a:xfrm>
          <a:prstGeom prst="rect">
            <a:avLst/>
          </a:prstGeom>
        </p:spPr>
      </p:pic>
      <p:sp>
        <p:nvSpPr>
          <p:cNvPr id="8" name="TextBox 7"/>
          <p:cNvSpPr txBox="1"/>
          <p:nvPr/>
        </p:nvSpPr>
        <p:spPr>
          <a:xfrm>
            <a:off x="2011208" y="2419156"/>
            <a:ext cx="6822240" cy="1225868"/>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ENEDI</a:t>
            </a:r>
            <a:r>
              <a:rPr kumimoji="0" lang="el-GR" sz="2400" b="1"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hlinkClick r:id="rId5"/>
              </a:rPr>
              <a:t>https://</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5"/>
              </a:rPr>
              <a:t>enedi.eu</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a:t>
            </a:r>
            <a:endParaRPr kumimoji="0" lang="el-GR" sz="1400" b="1"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lang="en-US" sz="1400" b="1" kern="0" dirty="0">
                <a:solidFill>
                  <a:prstClr val="white"/>
                </a:solidFill>
                <a:latin typeface="Arial Narrow" panose="020B0606020202030204" pitchFamily="34" charset="0"/>
              </a:rPr>
              <a:t>Energy saving management systems for Data Centers in public Academic buildings </a:t>
            </a:r>
          </a:p>
          <a:p>
            <a:pPr lvl="0" defTabSz="914400">
              <a:defRPr/>
            </a:pPr>
            <a:r>
              <a:rPr lang="en-US" sz="1400" b="1" kern="0" dirty="0">
                <a:solidFill>
                  <a:prstClr val="white"/>
                </a:solidFill>
                <a:latin typeface="Arial Narrow" panose="020B0606020202030204" pitchFamily="34" charset="0"/>
              </a:rPr>
              <a:t>Funding:</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a:t>
            </a:r>
            <a:r>
              <a:rPr lang="en-US" sz="1400" b="1" kern="0" dirty="0">
                <a:solidFill>
                  <a:prstClr val="white"/>
                </a:solidFill>
                <a:latin typeface="Arial Narrow" panose="020B0606020202030204" pitchFamily="34" charset="0"/>
              </a:rPr>
              <a:t>European Commission</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a:t>
            </a:r>
            <a:r>
              <a:rPr lang="en-US" sz="1400" b="1" kern="0" dirty="0">
                <a:solidFill>
                  <a:prstClr val="white"/>
                </a:solidFill>
                <a:latin typeface="Arial Narrow" panose="020B0606020202030204" pitchFamily="34" charset="0"/>
              </a:rPr>
              <a:t>Cooperation </a:t>
            </a:r>
            <a:r>
              <a:rPr lang="en-US" sz="1400" b="1" kern="0" dirty="0" err="1">
                <a:solidFill>
                  <a:prstClr val="white"/>
                </a:solidFill>
                <a:latin typeface="Arial Narrow" panose="020B0606020202030204" pitchFamily="34" charset="0"/>
              </a:rPr>
              <a:t>Programme</a:t>
            </a:r>
            <a:r>
              <a:rPr lang="en-US" sz="1400" b="1" kern="0" dirty="0">
                <a:solidFill>
                  <a:prstClr val="white"/>
                </a:solidFill>
                <a:latin typeface="Arial Narrow" panose="020B0606020202030204" pitchFamily="34" charset="0"/>
              </a:rPr>
              <a:t> INTERREG V-A “Greece – Cyprus 2014-2020”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a:t>
            </a:r>
            <a:r>
              <a:rPr lang="en-US" sz="1400" b="1" kern="0" dirty="0">
                <a:solidFill>
                  <a:prstClr val="white"/>
                </a:solidFill>
                <a:latin typeface="Arial Narrow" panose="020B0606020202030204" pitchFamily="34" charset="0"/>
              </a:rPr>
              <a:t>Duration:</a:t>
            </a:r>
            <a:r>
              <a:rPr lang="el-GR" sz="1400" b="1" kern="0" dirty="0">
                <a:solidFill>
                  <a:prstClr val="white"/>
                </a:solidFill>
                <a:latin typeface="Arial Narrow" panose="020B0606020202030204" pitchFamily="34" charset="0"/>
              </a:rPr>
              <a:t>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01/1</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1</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/2017 - 3</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1</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/1</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/2019</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983" y="4239218"/>
            <a:ext cx="1492626" cy="421075"/>
          </a:xfrm>
          <a:prstGeom prst="rect">
            <a:avLst/>
          </a:prstGeom>
        </p:spPr>
      </p:pic>
      <p:sp>
        <p:nvSpPr>
          <p:cNvPr id="10" name="TextBox 9"/>
          <p:cNvSpPr txBox="1"/>
          <p:nvPr/>
        </p:nvSpPr>
        <p:spPr>
          <a:xfrm>
            <a:off x="2011208" y="3689057"/>
            <a:ext cx="6822240" cy="1396127"/>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EOSC HUB: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7"/>
              </a:rPr>
              <a:t>https://www.eosc-hub.eu/</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Integrating and managing services for the European Open Science Cloud </a:t>
            </a:r>
          </a:p>
          <a:p>
            <a:pPr lvl="0" defTabSz="914400">
              <a:defRPr/>
            </a:pPr>
            <a:r>
              <a:rPr lang="en-US" sz="1400" b="1" kern="0" dirty="0">
                <a:solidFill>
                  <a:prstClr val="white"/>
                </a:solidFill>
                <a:latin typeface="Arial Narrow" panose="020B0606020202030204" pitchFamily="34" charset="0"/>
              </a:rPr>
              <a:t>Funding: HORIZON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2020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 </a:t>
            </a:r>
            <a:r>
              <a:rPr lang="en-US" sz="1400" b="1" kern="0" dirty="0">
                <a:solidFill>
                  <a:prstClr val="white"/>
                </a:solidFill>
                <a:latin typeface="Arial Narrow" panose="020B0606020202030204" pitchFamily="34" charset="0"/>
              </a:rPr>
              <a:t>Duration: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01/01/2018 - 31/12/2020</a:t>
            </a:r>
          </a:p>
          <a:p>
            <a:pPr lvl="0" defTabSz="914400">
              <a:defRPr/>
            </a:pPr>
            <a:r>
              <a:rPr lang="en-US" sz="1200" kern="0" dirty="0">
                <a:solidFill>
                  <a:prstClr val="white"/>
                </a:solidFill>
                <a:latin typeface="Arial Narrow" panose="020B0606020202030204" pitchFamily="34" charset="0"/>
              </a:rPr>
              <a:t>EOSC-hub brings together multiple service providers to create a single contact point for European researchers and innovators to discover, access, use and reuse a broad spectrum of resources for advanced data-driven research.</a:t>
            </a:r>
            <a:endParaRPr kumimoji="0" lang="el-GR" sz="1200" b="0" i="0" u="none" strike="noStrike" kern="0" cap="none" spc="0" normalizeH="0" baseline="0" noProof="0" dirty="0">
              <a:ln>
                <a:noFill/>
              </a:ln>
              <a:solidFill>
                <a:prstClr val="white"/>
              </a:solidFill>
              <a:effectLst/>
              <a:uLnTx/>
              <a:uFillTx/>
              <a:latin typeface="Arial Narrow" panose="020B0606020202030204" pitchFamily="34" charset="0"/>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447" y="5677669"/>
            <a:ext cx="1445698" cy="388056"/>
          </a:xfrm>
          <a:prstGeom prst="rect">
            <a:avLst/>
          </a:prstGeom>
        </p:spPr>
      </p:pic>
      <p:sp>
        <p:nvSpPr>
          <p:cNvPr id="12" name="TextBox 11"/>
          <p:cNvSpPr txBox="1"/>
          <p:nvPr/>
        </p:nvSpPr>
        <p:spPr>
          <a:xfrm>
            <a:off x="2011208" y="5157192"/>
            <a:ext cx="6822239" cy="1656000"/>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Synthesis+: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9"/>
              </a:rPr>
              <a:t>http://www.synthesys.info/</a:t>
            </a:r>
            <a:endParaRPr kumimoji="0" lang="en-US" sz="1400" b="1" i="0" u="none" strike="noStrike" kern="0" cap="none" spc="0" normalizeH="0" baseline="0" noProof="0" dirty="0">
              <a:ln>
                <a:noFill/>
              </a:ln>
              <a:solidFill>
                <a:prstClr val="white"/>
              </a:solidFill>
              <a:effectLst/>
              <a:uLnTx/>
              <a:uFillTx/>
              <a:latin typeface="Arial Narrow" panose="020B0606020202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Synthesis of systematic resources</a:t>
            </a:r>
          </a:p>
          <a:p>
            <a:pPr lvl="0" defTabSz="914400">
              <a:defRPr/>
            </a:pPr>
            <a:r>
              <a:rPr lang="en-US" sz="1400" b="1" kern="0" dirty="0">
                <a:solidFill>
                  <a:prstClr val="white"/>
                </a:solidFill>
                <a:latin typeface="Arial Narrow" panose="020B0606020202030204" pitchFamily="34" charset="0"/>
              </a:rPr>
              <a:t>Funding: HORIZON 2020 - Duration: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01/02/2019 - 31/01/2023</a:t>
            </a:r>
            <a:endParaRPr kumimoji="0" lang="en-US" sz="1400" b="1"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lang="en-US" sz="1400" kern="0" dirty="0">
                <a:solidFill>
                  <a:prstClr val="white"/>
                </a:solidFill>
                <a:latin typeface="Arial Narrow" panose="020B0606020202030204" pitchFamily="34" charset="0"/>
              </a:rPr>
              <a:t>SYNTHESYS aims to produce an accessible, shared, high quality approach to the management, preservation and access integrated European resource to leading European natural history collections for research users in the natural sciences.</a:t>
            </a:r>
            <a:endParaRPr kumimoji="0" lang="el-GR" sz="140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3" name="Title 1"/>
          <p:cNvSpPr txBox="1">
            <a:spLocks/>
          </p:cNvSpPr>
          <p:nvPr/>
        </p:nvSpPr>
        <p:spPr>
          <a:xfrm>
            <a:off x="-207034" y="545230"/>
            <a:ext cx="8229600" cy="777835"/>
          </a:xfrm>
          <a:prstGeom prst="rect">
            <a:avLst/>
          </a:prstGeom>
        </p:spPr>
        <p:txBody>
          <a:bodyPr/>
          <a:lstStyle>
            <a:lvl1pPr algn="ctr" defTabSz="457200" rtl="0" eaLnBrk="1" latinLnBrk="0" hangingPunct="1">
              <a:spcBef>
                <a:spcPct val="0"/>
              </a:spcBef>
              <a:buNone/>
              <a:defRPr sz="3600" kern="1200">
                <a:solidFill>
                  <a:srgbClr val="002060"/>
                </a:solidFill>
                <a:latin typeface="Arial" panose="020B0604020202020204" pitchFamily="34" charset="0"/>
                <a:ea typeface="+mj-ea"/>
                <a:cs typeface="Arial" panose="020B0604020202020204" pitchFamily="34" charset="0"/>
              </a:defRPr>
            </a:lvl1pPr>
          </a:lstStyle>
          <a:p>
            <a:r>
              <a:rPr lang="en-US" sz="2800" dirty="0"/>
              <a:t>Current: National, EU, International Projects</a:t>
            </a:r>
            <a:endParaRPr lang="el-GR" dirty="0"/>
          </a:p>
        </p:txBody>
      </p:sp>
    </p:spTree>
    <p:extLst>
      <p:ext uri="{BB962C8B-B14F-4D97-AF65-F5344CB8AC3E}">
        <p14:creationId xmlns:p14="http://schemas.microsoft.com/office/powerpoint/2010/main" val="3410183396"/>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1+#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38" y="1831387"/>
            <a:ext cx="1397810" cy="873632"/>
          </a:xfrm>
          <a:prstGeom prst="rect">
            <a:avLst/>
          </a:prstGeom>
        </p:spPr>
      </p:pic>
      <p:sp>
        <p:nvSpPr>
          <p:cNvPr id="3" name="TextBox 2"/>
          <p:cNvSpPr txBox="1"/>
          <p:nvPr/>
        </p:nvSpPr>
        <p:spPr>
          <a:xfrm>
            <a:off x="1778932" y="1052736"/>
            <a:ext cx="7070045" cy="1940957"/>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HPC-EUROPA3: </a:t>
            </a:r>
            <a:r>
              <a:rPr kumimoji="0" lang="el-GR" sz="1600" b="1" i="0" u="none" strike="noStrike" kern="0" cap="none" spc="0" normalizeH="0" baseline="0" noProof="0" dirty="0">
                <a:ln>
                  <a:noFill/>
                </a:ln>
                <a:solidFill>
                  <a:prstClr val="white"/>
                </a:solidFill>
                <a:effectLst/>
                <a:uLnTx/>
                <a:uFillTx/>
                <a:latin typeface="Arial Narrow" panose="020B0606020202030204" pitchFamily="34" charset="0"/>
                <a:hlinkClick r:id="rId3"/>
              </a:rPr>
              <a:t>http://www.hpc-europa.eu/</a:t>
            </a: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 </a:t>
            </a:r>
            <a:endParaRPr kumimoji="0" lang="el-GR" sz="1600" b="1"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lang="en-US" sz="1400" b="1" kern="0" dirty="0">
                <a:solidFill>
                  <a:prstClr val="white"/>
                </a:solidFill>
                <a:latin typeface="Arial Narrow" panose="020B0606020202030204" pitchFamily="34" charset="0"/>
              </a:rPr>
              <a:t>Transnational Access </a:t>
            </a:r>
            <a:r>
              <a:rPr lang="en-US" sz="1400" b="1" kern="0" dirty="0" err="1">
                <a:solidFill>
                  <a:prstClr val="white"/>
                </a:solidFill>
                <a:latin typeface="Arial Narrow" panose="020B0606020202030204" pitchFamily="34" charset="0"/>
              </a:rPr>
              <a:t>Programme</a:t>
            </a:r>
            <a:r>
              <a:rPr lang="en-US" sz="1400" b="1" kern="0" dirty="0">
                <a:solidFill>
                  <a:prstClr val="white"/>
                </a:solidFill>
                <a:latin typeface="Arial Narrow" panose="020B0606020202030204" pitchFamily="34" charset="0"/>
              </a:rPr>
              <a:t> Pan-European Research Infrastructure on High Performance Computing</a:t>
            </a:r>
          </a:p>
          <a:p>
            <a:pPr lvl="0" defTabSz="914400">
              <a:defRPr/>
            </a:pPr>
            <a:r>
              <a:rPr lang="en-US" sz="1400" b="1" kern="0" dirty="0">
                <a:solidFill>
                  <a:prstClr val="white"/>
                </a:solidFill>
                <a:latin typeface="Arial Narrow" panose="020B0606020202030204" pitchFamily="34" charset="0"/>
              </a:rPr>
              <a:t>Funding:</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HORIZON 2020 / </a:t>
            </a:r>
            <a:r>
              <a:rPr lang="en-US" sz="1400" b="1" kern="0" dirty="0">
                <a:solidFill>
                  <a:prstClr val="white"/>
                </a:solidFill>
                <a:latin typeface="Arial Narrow" panose="020B0606020202030204" pitchFamily="34" charset="0"/>
              </a:rPr>
              <a:t>European Commission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a:t>
            </a:r>
            <a:r>
              <a:rPr lang="en-US" sz="1400" b="1" kern="0" dirty="0">
                <a:solidFill>
                  <a:prstClr val="white"/>
                </a:solidFill>
                <a:latin typeface="Arial Narrow" panose="020B0606020202030204" pitchFamily="34" charset="0"/>
              </a:rPr>
              <a:t>Duration: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01/05/2017 - 30/04/2021</a:t>
            </a:r>
          </a:p>
          <a:p>
            <a:pPr lvl="0" defTabSz="914400">
              <a:defRPr/>
            </a:pPr>
            <a:r>
              <a:rPr lang="en-US" sz="1400" kern="0" dirty="0">
                <a:solidFill>
                  <a:prstClr val="white"/>
                </a:solidFill>
                <a:latin typeface="Arial Narrow" panose="020B0606020202030204" pitchFamily="34" charset="0"/>
              </a:rPr>
              <a:t>The main objective of the HPC-Europa3 project is to maintain the high quality of transnational access services to some of Europe's most advanced supercomputing infrastructures in the European community of computer science researchers.</a:t>
            </a:r>
            <a:endParaRPr kumimoji="0" lang="el-GR" sz="1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4" name="TextBox 3"/>
          <p:cNvSpPr txBox="1"/>
          <p:nvPr/>
        </p:nvSpPr>
        <p:spPr>
          <a:xfrm>
            <a:off x="1778932" y="3094558"/>
            <a:ext cx="7070045" cy="1702594"/>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PRAC</a:t>
            </a:r>
            <a:r>
              <a:rPr kumimoji="0" lang="el-GR" sz="2400" b="1" i="0" u="none" strike="noStrike" kern="0" cap="none" spc="0" normalizeH="0" baseline="0" noProof="0" dirty="0">
                <a:ln>
                  <a:noFill/>
                </a:ln>
                <a:solidFill>
                  <a:prstClr val="white"/>
                </a:solidFill>
                <a:effectLst/>
                <a:uLnTx/>
                <a:uFillTx/>
                <a:latin typeface="Arial Narrow" panose="020B0606020202030204" pitchFamily="34" charset="0"/>
              </a:rPr>
              <a:t>Ε-6</a:t>
            </a: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IP</a:t>
            </a:r>
            <a:r>
              <a:rPr kumimoji="0" lang="en-US" sz="1800" b="1"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hlinkClick r:id="rId4"/>
              </a:rPr>
              <a:t>http://www.prace-ri.eu/</a:t>
            </a: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 </a:t>
            </a:r>
          </a:p>
          <a:p>
            <a:pPr lvl="0" defTabSz="914400">
              <a:defRPr/>
            </a:pPr>
            <a:r>
              <a:rPr lang="en-US" altLang="el-GR" sz="1400" b="1" kern="0" dirty="0">
                <a:solidFill>
                  <a:prstClr val="white"/>
                </a:solidFill>
                <a:latin typeface="Arial Narrow" panose="020B0606020202030204" pitchFamily="34" charset="0"/>
              </a:rPr>
              <a:t>Partnership for Advanced Computing in Europe</a:t>
            </a:r>
          </a:p>
          <a:p>
            <a:pPr lvl="0" defTabSz="914400">
              <a:defRPr/>
            </a:pPr>
            <a:r>
              <a:rPr lang="en-US" altLang="el-GR" sz="1400" b="1" kern="0" dirty="0">
                <a:solidFill>
                  <a:prstClr val="white"/>
                </a:solidFill>
                <a:latin typeface="Arial Narrow" panose="020B0606020202030204" pitchFamily="34" charset="0"/>
              </a:rPr>
              <a:t>Funding:</a:t>
            </a:r>
            <a:r>
              <a:rPr kumimoji="0" lang="el-GR" altLang="el-GR" sz="1400" b="1"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n-US" altLang="el-GR" sz="1400" b="1" i="0" u="none" strike="noStrike" kern="0" cap="none" spc="0" normalizeH="0" baseline="0" noProof="0" dirty="0">
                <a:ln>
                  <a:noFill/>
                </a:ln>
                <a:solidFill>
                  <a:prstClr val="white"/>
                </a:solidFill>
                <a:effectLst/>
                <a:uLnTx/>
                <a:uFillTx/>
                <a:latin typeface="Arial Narrow" panose="020B0606020202030204" pitchFamily="34" charset="0"/>
              </a:rPr>
              <a:t>H2020-EINFRA-2016-2017 e-</a:t>
            </a:r>
            <a:r>
              <a:rPr kumimoji="0" lang="el-GR" altLang="el-GR" sz="1400" b="1" i="0" u="none" strike="noStrike" kern="0" cap="none" spc="0" normalizeH="0" baseline="0" noProof="0" dirty="0">
                <a:ln>
                  <a:noFill/>
                </a:ln>
                <a:solidFill>
                  <a:prstClr val="white"/>
                </a:solidFill>
                <a:effectLst/>
                <a:uLnTx/>
                <a:uFillTx/>
                <a:latin typeface="Arial Narrow" panose="020B0606020202030204" pitchFamily="34" charset="0"/>
              </a:rPr>
              <a:t>Ι</a:t>
            </a:r>
            <a:r>
              <a:rPr kumimoji="0" lang="en-US" altLang="el-GR" sz="1400" b="1" i="0" u="none" strike="noStrike" kern="0" cap="none" spc="0" normalizeH="0" baseline="0" noProof="0" dirty="0" err="1">
                <a:ln>
                  <a:noFill/>
                </a:ln>
                <a:solidFill>
                  <a:prstClr val="white"/>
                </a:solidFill>
                <a:effectLst/>
                <a:uLnTx/>
                <a:uFillTx/>
                <a:latin typeface="Arial Narrow" panose="020B0606020202030204" pitchFamily="34" charset="0"/>
              </a:rPr>
              <a:t>nfrastructures</a:t>
            </a:r>
            <a:r>
              <a:rPr kumimoji="0" lang="en-US" altLang="el-GR" sz="1400" b="1" i="0" u="none" strike="noStrike" kern="0" cap="none" spc="0" normalizeH="0" baseline="0" noProof="0" dirty="0">
                <a:ln>
                  <a:noFill/>
                </a:ln>
                <a:solidFill>
                  <a:prstClr val="white"/>
                </a:solidFill>
                <a:effectLst/>
                <a:uLnTx/>
                <a:uFillTx/>
                <a:latin typeface="Arial Narrow" panose="020B0606020202030204" pitchFamily="34" charset="0"/>
              </a:rPr>
              <a:t>, Work </a:t>
            </a:r>
            <a:r>
              <a:rPr kumimoji="0" lang="en-US" altLang="el-GR" sz="1400" b="1" i="0" u="none" strike="noStrike" kern="0" cap="none" spc="0" normalizeH="0" baseline="0" noProof="0" dirty="0" err="1">
                <a:ln>
                  <a:noFill/>
                </a:ln>
                <a:solidFill>
                  <a:prstClr val="white"/>
                </a:solidFill>
                <a:effectLst/>
                <a:uLnTx/>
                <a:uFillTx/>
                <a:latin typeface="Arial Narrow" panose="020B0606020202030204" pitchFamily="34" charset="0"/>
              </a:rPr>
              <a:t>Programme</a:t>
            </a:r>
            <a:r>
              <a:rPr kumimoji="0" lang="en-US" altLang="el-GR" sz="1400" b="1" i="0" u="none" strike="noStrike" kern="0" cap="none" spc="0" normalizeH="0" baseline="0" noProof="0" dirty="0">
                <a:ln>
                  <a:noFill/>
                </a:ln>
                <a:solidFill>
                  <a:prstClr val="white"/>
                </a:solidFill>
                <a:effectLst/>
                <a:uLnTx/>
                <a:uFillTx/>
                <a:latin typeface="Arial Narrow" panose="020B0606020202030204" pitchFamily="34" charset="0"/>
              </a:rPr>
              <a:t> 2018-2020</a:t>
            </a:r>
            <a:r>
              <a:rPr kumimoji="0" lang="el-GR" altLang="el-GR" sz="1400" b="1" i="0" u="none" strike="noStrike" kern="0" cap="none" spc="0" normalizeH="0" baseline="0" noProof="0" dirty="0">
                <a:ln>
                  <a:noFill/>
                </a:ln>
                <a:solidFill>
                  <a:prstClr val="white"/>
                </a:solidFill>
                <a:effectLst/>
                <a:uLnTx/>
                <a:uFillTx/>
                <a:latin typeface="Arial Narrow" panose="020B0606020202030204" pitchFamily="34" charset="0"/>
              </a:rPr>
              <a:t>  </a:t>
            </a:r>
          </a:p>
          <a:p>
            <a:pPr lvl="0" defTabSz="914400">
              <a:defRPr/>
            </a:pPr>
            <a:r>
              <a:rPr lang="en-US" altLang="el-GR" sz="1400" b="1" kern="0" dirty="0">
                <a:solidFill>
                  <a:prstClr val="white"/>
                </a:solidFill>
                <a:latin typeface="Arial Narrow" panose="020B0606020202030204" pitchFamily="34" charset="0"/>
              </a:rPr>
              <a:t>Duration: </a:t>
            </a:r>
            <a:r>
              <a:rPr kumimoji="0" lang="el-GR" altLang="el-GR" sz="1400" b="1" i="0" u="none" strike="noStrike" kern="0" cap="none" spc="0" normalizeH="0" baseline="0" noProof="0" dirty="0">
                <a:ln>
                  <a:noFill/>
                </a:ln>
                <a:solidFill>
                  <a:prstClr val="white"/>
                </a:solidFill>
                <a:effectLst/>
                <a:uLnTx/>
                <a:uFillTx/>
                <a:latin typeface="Arial Narrow" panose="020B0606020202030204" pitchFamily="34" charset="0"/>
              </a:rPr>
              <a:t> 01/05/2019-31/12/2021</a:t>
            </a:r>
            <a:endParaRPr kumimoji="0" lang="en-US" altLang="el-GR" sz="1400" b="1"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lang="en-US" altLang="el-GR" sz="1400" kern="0" dirty="0">
                <a:solidFill>
                  <a:prstClr val="white"/>
                </a:solidFill>
                <a:latin typeface="Arial Narrow" panose="020B0606020202030204" pitchFamily="34" charset="0"/>
              </a:rPr>
              <a:t>The mission of PRACE is to enable high-impact scientific discovery and engineering research and development across all disciplines to enhance European competitiveness for the benefit of society. </a:t>
            </a:r>
            <a:endParaRPr lang="el-GR" altLang="el-GR" sz="1400" kern="0" dirty="0">
              <a:solidFill>
                <a:prstClr val="white"/>
              </a:solidFill>
              <a:latin typeface="Arial Narrow" panose="020B0606020202030204" pitchFamily="34" charset="0"/>
            </a:endParaRPr>
          </a:p>
        </p:txBody>
      </p:sp>
      <p:sp>
        <p:nvSpPr>
          <p:cNvPr id="5" name="TextBox 4"/>
          <p:cNvSpPr txBox="1"/>
          <p:nvPr/>
        </p:nvSpPr>
        <p:spPr>
          <a:xfrm>
            <a:off x="1778931" y="4932714"/>
            <a:ext cx="7070045" cy="1736646"/>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DIVA: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5"/>
              </a:rPr>
              <a:t>https://www.projectdiva.eu</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Boosting innovative </a:t>
            </a:r>
            <a:r>
              <a:rPr kumimoji="0" lang="en-US" sz="1600" b="1" i="0" u="none" strike="noStrike" kern="0" cap="none" spc="0" normalizeH="0" baseline="0" noProof="0" dirty="0" err="1">
                <a:ln>
                  <a:noFill/>
                </a:ln>
                <a:solidFill>
                  <a:prstClr val="white"/>
                </a:solidFill>
                <a:effectLst/>
                <a:uLnTx/>
                <a:uFillTx/>
                <a:latin typeface="Arial Narrow" panose="020B0606020202030204" pitchFamily="34" charset="0"/>
              </a:rPr>
              <a:t>Digitech</a:t>
            </a: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 Value chains for Agrofood, forestry and environment</a:t>
            </a:r>
          </a:p>
          <a:p>
            <a:pPr lvl="0" defTabSz="914400">
              <a:defRPr/>
            </a:pPr>
            <a:r>
              <a:rPr lang="en-US" altLang="el-GR" sz="1400" b="1" kern="0" dirty="0">
                <a:solidFill>
                  <a:prstClr val="white"/>
                </a:solidFill>
                <a:latin typeface="Arial Narrow" panose="020B0606020202030204" pitchFamily="34" charset="0"/>
              </a:rPr>
              <a:t>Funding:</a:t>
            </a:r>
            <a:r>
              <a:rPr kumimoji="0" lang="el-GR" altLang="el-GR" sz="1400" b="1"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n-US" altLang="el-GR" sz="1400" b="1" i="0" u="none" strike="noStrike" kern="0" cap="none" spc="0" normalizeH="0" baseline="0" noProof="0" dirty="0">
                <a:ln>
                  <a:noFill/>
                </a:ln>
                <a:solidFill>
                  <a:prstClr val="white"/>
                </a:solidFill>
                <a:effectLst/>
                <a:uLnTx/>
                <a:uFillTx/>
                <a:latin typeface="Arial Narrow" panose="020B0606020202030204" pitchFamily="34" charset="0"/>
              </a:rPr>
              <a:t>Horizon 2020- </a:t>
            </a:r>
            <a:r>
              <a:rPr lang="en-US" altLang="el-GR" sz="1400" b="1" kern="0" dirty="0">
                <a:solidFill>
                  <a:prstClr val="white"/>
                </a:solidFill>
                <a:latin typeface="Arial Narrow" panose="020B0606020202030204" pitchFamily="34" charset="0"/>
              </a:rPr>
              <a:t>Duration: </a:t>
            </a:r>
            <a:r>
              <a:rPr kumimoji="0" lang="el-GR" altLang="el-GR" sz="1400" b="1" i="0" u="none" strike="noStrike" kern="0" cap="none" spc="0" normalizeH="0" baseline="0" noProof="0" dirty="0">
                <a:ln>
                  <a:noFill/>
                </a:ln>
                <a:solidFill>
                  <a:prstClr val="white"/>
                </a:solidFill>
                <a:effectLst/>
                <a:uLnTx/>
                <a:uFillTx/>
                <a:latin typeface="Arial Narrow" panose="020B0606020202030204" pitchFamily="34" charset="0"/>
              </a:rPr>
              <a:t> 01/0</a:t>
            </a:r>
            <a:r>
              <a:rPr kumimoji="0" lang="en-US" altLang="el-GR" sz="1400" b="1" i="0" u="none" strike="noStrike" kern="0" cap="none" spc="0" normalizeH="0" baseline="0" noProof="0" dirty="0">
                <a:ln>
                  <a:noFill/>
                </a:ln>
                <a:solidFill>
                  <a:prstClr val="white"/>
                </a:solidFill>
                <a:effectLst/>
                <a:uLnTx/>
                <a:uFillTx/>
                <a:latin typeface="Arial Narrow" panose="020B0606020202030204" pitchFamily="34" charset="0"/>
              </a:rPr>
              <a:t>4</a:t>
            </a:r>
            <a:r>
              <a:rPr kumimoji="0" lang="el-GR" altLang="el-GR" sz="1400" b="1" i="0" u="none" strike="noStrike" kern="0" cap="none" spc="0" normalizeH="0" baseline="0" noProof="0" dirty="0">
                <a:ln>
                  <a:noFill/>
                </a:ln>
                <a:solidFill>
                  <a:prstClr val="white"/>
                </a:solidFill>
                <a:effectLst/>
                <a:uLnTx/>
                <a:uFillTx/>
                <a:latin typeface="Arial Narrow" panose="020B0606020202030204" pitchFamily="34" charset="0"/>
              </a:rPr>
              <a:t>/201</a:t>
            </a:r>
            <a:r>
              <a:rPr kumimoji="0" lang="en-US" altLang="el-GR" sz="1400" b="1" i="0" u="none" strike="noStrike" kern="0" cap="none" spc="0" normalizeH="0" baseline="0" noProof="0" dirty="0">
                <a:ln>
                  <a:noFill/>
                </a:ln>
                <a:solidFill>
                  <a:prstClr val="white"/>
                </a:solidFill>
                <a:effectLst/>
                <a:uLnTx/>
                <a:uFillTx/>
                <a:latin typeface="Arial Narrow" panose="020B0606020202030204" pitchFamily="34" charset="0"/>
              </a:rPr>
              <a:t>8</a:t>
            </a:r>
            <a:r>
              <a:rPr kumimoji="0" lang="el-GR" altLang="el-GR" sz="1400" b="1" i="0" u="none" strike="noStrike" kern="0" cap="none" spc="0" normalizeH="0" baseline="0" noProof="0" dirty="0">
                <a:ln>
                  <a:noFill/>
                </a:ln>
                <a:solidFill>
                  <a:prstClr val="white"/>
                </a:solidFill>
                <a:effectLst/>
                <a:uLnTx/>
                <a:uFillTx/>
                <a:latin typeface="Arial Narrow" panose="020B0606020202030204" pitchFamily="34" charset="0"/>
              </a:rPr>
              <a:t>-31/</a:t>
            </a:r>
            <a:r>
              <a:rPr kumimoji="0" lang="en-US" altLang="el-GR" sz="1400" b="1" i="0" u="none" strike="noStrike" kern="0" cap="none" spc="0" normalizeH="0" baseline="0" noProof="0" dirty="0">
                <a:ln>
                  <a:noFill/>
                </a:ln>
                <a:solidFill>
                  <a:prstClr val="white"/>
                </a:solidFill>
                <a:effectLst/>
                <a:uLnTx/>
                <a:uFillTx/>
                <a:latin typeface="Arial Narrow" panose="020B0606020202030204" pitchFamily="34" charset="0"/>
              </a:rPr>
              <a:t>03</a:t>
            </a:r>
            <a:r>
              <a:rPr kumimoji="0" lang="el-GR" altLang="el-GR" sz="1400" b="1" i="0" u="none" strike="noStrike" kern="0" cap="none" spc="0" normalizeH="0" baseline="0" noProof="0" dirty="0">
                <a:ln>
                  <a:noFill/>
                </a:ln>
                <a:solidFill>
                  <a:prstClr val="white"/>
                </a:solidFill>
                <a:effectLst/>
                <a:uLnTx/>
                <a:uFillTx/>
                <a:latin typeface="Arial Narrow" panose="020B0606020202030204" pitchFamily="34" charset="0"/>
              </a:rPr>
              <a:t>/2021</a:t>
            </a:r>
            <a:endParaRPr kumimoji="0" lang="en-US" sz="1400" b="0"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lang="en-US" sz="1400" kern="0" dirty="0">
                <a:solidFill>
                  <a:prstClr val="white"/>
                </a:solidFill>
                <a:latin typeface="Arial Narrow" panose="020B0606020202030204" pitchFamily="34" charset="0"/>
              </a:rPr>
              <a:t>The project focuses on promoting innovation in the agro-food, forestry and environment sectors. DIVA aims in achieving widespread use of digital technologies by focusing on digital markets, big data and cloud computing, robotics and artificial intelligence, </a:t>
            </a:r>
            <a:r>
              <a:rPr lang="en-US" sz="1400" kern="0" dirty="0" err="1">
                <a:solidFill>
                  <a:prstClr val="white"/>
                </a:solidFill>
                <a:latin typeface="Arial Narrow" panose="020B0606020202030204" pitchFamily="34" charset="0"/>
              </a:rPr>
              <a:t>IoT</a:t>
            </a:r>
            <a:r>
              <a:rPr lang="en-US" sz="1400" kern="0" dirty="0">
                <a:solidFill>
                  <a:prstClr val="white"/>
                </a:solidFill>
                <a:latin typeface="Arial Narrow" panose="020B0606020202030204" pitchFamily="34" charset="0"/>
              </a:rPr>
              <a:t> as well as electronics and photonics.</a:t>
            </a:r>
            <a:endParaRPr kumimoji="0" lang="en-US" sz="1400" b="0" i="0" u="none" strike="noStrike" kern="0" cap="none" spc="0" normalizeH="0" baseline="0" noProof="0" dirty="0">
              <a:ln>
                <a:noFill/>
              </a:ln>
              <a:solidFill>
                <a:prstClr val="white"/>
              </a:solidFill>
              <a:effectLst/>
              <a:uLnTx/>
              <a:uFillTx/>
              <a:latin typeface="Arial Narrow" panose="020B0606020202030204"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023" y="5398923"/>
            <a:ext cx="1292418" cy="764743"/>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094" y="3445009"/>
            <a:ext cx="1269841" cy="926984"/>
          </a:xfrm>
          <a:prstGeom prst="rect">
            <a:avLst/>
          </a:prstGeom>
        </p:spPr>
      </p:pic>
      <p:sp>
        <p:nvSpPr>
          <p:cNvPr id="8" name="Title 1"/>
          <p:cNvSpPr txBox="1">
            <a:spLocks/>
          </p:cNvSpPr>
          <p:nvPr/>
        </p:nvSpPr>
        <p:spPr>
          <a:xfrm>
            <a:off x="-252536" y="544513"/>
            <a:ext cx="8229600" cy="614725"/>
          </a:xfrm>
          <a:prstGeom prst="rect">
            <a:avLst/>
          </a:prstGeom>
        </p:spPr>
        <p:txBody>
          <a:bodyPr/>
          <a:lstStyle>
            <a:lvl1pPr algn="ctr" defTabSz="457200" rtl="0" eaLnBrk="1" latinLnBrk="0" hangingPunct="1">
              <a:spcBef>
                <a:spcPct val="0"/>
              </a:spcBef>
              <a:buNone/>
              <a:defRPr sz="3600" kern="1200">
                <a:solidFill>
                  <a:srgbClr val="002060"/>
                </a:solidFill>
                <a:latin typeface="Arial" panose="020B0604020202020204" pitchFamily="34" charset="0"/>
                <a:ea typeface="+mj-ea"/>
                <a:cs typeface="Arial" panose="020B0604020202020204" pitchFamily="34" charset="0"/>
              </a:defRPr>
            </a:lvl1pPr>
          </a:lstStyle>
          <a:p>
            <a:r>
              <a:rPr lang="en-US" sz="2800" dirty="0"/>
              <a:t>Current: National, EU, International Projects</a:t>
            </a:r>
            <a:br>
              <a:rPr lang="en-US" sz="2800" dirty="0"/>
            </a:br>
            <a:endParaRPr lang="el-GR" dirty="0"/>
          </a:p>
        </p:txBody>
      </p:sp>
    </p:spTree>
    <p:extLst>
      <p:ext uri="{BB962C8B-B14F-4D97-AF65-F5344CB8AC3E}">
        <p14:creationId xmlns:p14="http://schemas.microsoft.com/office/powerpoint/2010/main" val="1865753403"/>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81" y="1974706"/>
            <a:ext cx="1404390" cy="314885"/>
          </a:xfrm>
          <a:prstGeom prst="rect">
            <a:avLst/>
          </a:prstGeom>
        </p:spPr>
      </p:pic>
      <p:sp>
        <p:nvSpPr>
          <p:cNvPr id="3" name="TextBox 2"/>
          <p:cNvSpPr txBox="1"/>
          <p:nvPr/>
        </p:nvSpPr>
        <p:spPr>
          <a:xfrm>
            <a:off x="1865196" y="1268760"/>
            <a:ext cx="6955276" cy="1430179"/>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DARE: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3"/>
              </a:rPr>
              <a:t>http://project-dare.eu/</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Delivering Agile Research Excellence </a:t>
            </a:r>
          </a:p>
          <a:p>
            <a:pPr lvl="0" defTabSz="914400">
              <a:defRPr/>
            </a:pPr>
            <a:r>
              <a:rPr lang="en-US" altLang="el-GR" sz="1400" b="1" kern="0" dirty="0">
                <a:solidFill>
                  <a:prstClr val="white"/>
                </a:solidFill>
                <a:latin typeface="Arial Narrow" panose="020B0606020202030204" pitchFamily="34" charset="0"/>
              </a:rPr>
              <a:t>Funding:</a:t>
            </a:r>
            <a:r>
              <a:rPr lang="el-GR" altLang="el-GR" sz="1400" b="1" kern="0" dirty="0">
                <a:solidFill>
                  <a:prstClr val="white"/>
                </a:solidFill>
                <a:latin typeface="Arial Narrow" panose="020B0606020202030204" pitchFamily="34" charset="0"/>
              </a:rPr>
              <a:t> </a:t>
            </a:r>
            <a:r>
              <a:rPr lang="en-US" altLang="el-GR" sz="1400" b="1" kern="0" dirty="0">
                <a:solidFill>
                  <a:prstClr val="white"/>
                </a:solidFill>
                <a:latin typeface="Arial Narrow" panose="020B0606020202030204" pitchFamily="34" charset="0"/>
              </a:rPr>
              <a:t>Horizon 2020- Duration: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01/01/2018 - 31/12/2020</a:t>
            </a:r>
            <a:endParaRPr kumimoji="0" lang="en-US" sz="1400" b="1"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lang="en-US" sz="1200" kern="0" dirty="0">
                <a:solidFill>
                  <a:prstClr val="white"/>
                </a:solidFill>
                <a:latin typeface="Arial Narrow" panose="020B0606020202030204" pitchFamily="34" charset="0"/>
              </a:rPr>
              <a:t>DARE focuses on big-data analysis research activity.</a:t>
            </a:r>
            <a:r>
              <a:rPr kumimoji="0" lang="el-GR" sz="1200" b="0" i="0" u="none" strike="noStrike" kern="0" cap="none" spc="0" normalizeH="0" baseline="0" noProof="0" dirty="0">
                <a:ln>
                  <a:noFill/>
                </a:ln>
                <a:solidFill>
                  <a:prstClr val="white"/>
                </a:solidFill>
                <a:effectLst/>
                <a:uLnTx/>
                <a:uFillTx/>
                <a:latin typeface="Arial Narrow" panose="020B0606020202030204" pitchFamily="34" charset="0"/>
              </a:rPr>
              <a:t> </a:t>
            </a:r>
            <a:r>
              <a:rPr lang="en-US" sz="1200" kern="0" dirty="0">
                <a:solidFill>
                  <a:prstClr val="white"/>
                </a:solidFill>
                <a:latin typeface="Arial Narrow" panose="020B0606020202030204" pitchFamily="34" charset="0"/>
              </a:rPr>
              <a:t>The project objective is to develop and implement a technology platform that combines data, analytical methods and infrastructures.</a:t>
            </a:r>
            <a:endParaRPr kumimoji="0" lang="en-US" sz="12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4" name="TextBox 3"/>
          <p:cNvSpPr txBox="1"/>
          <p:nvPr/>
        </p:nvSpPr>
        <p:spPr>
          <a:xfrm>
            <a:off x="1865196" y="2930800"/>
            <a:ext cx="6955276" cy="1634490"/>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CEF EID: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4"/>
              </a:rPr>
              <a:t>https://grnet.gr/grnet_projects/cef-eid/</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e-Signature and Erasmus Student </a:t>
            </a:r>
            <a:r>
              <a:rPr kumimoji="0" lang="en-US" sz="1600" b="1" i="0" u="none" strike="noStrike" kern="0" cap="none" spc="0" normalizeH="0" baseline="0" noProof="0" dirty="0" err="1">
                <a:ln>
                  <a:noFill/>
                </a:ln>
                <a:solidFill>
                  <a:prstClr val="white"/>
                </a:solidFill>
                <a:effectLst/>
                <a:uLnTx/>
                <a:uFillTx/>
                <a:latin typeface="Arial Narrow" panose="020B0606020202030204" pitchFamily="34" charset="0"/>
              </a:rPr>
              <a:t>eCard</a:t>
            </a: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 in Greece</a:t>
            </a:r>
          </a:p>
          <a:p>
            <a:pPr lvl="0" defTabSz="914400">
              <a:defRPr/>
            </a:pPr>
            <a:r>
              <a:rPr lang="en-US" sz="1400" b="1" kern="0" dirty="0">
                <a:solidFill>
                  <a:prstClr val="white"/>
                </a:solidFill>
                <a:latin typeface="Arial Narrow" panose="020B0606020202030204" pitchFamily="34" charset="0"/>
              </a:rPr>
              <a:t>Funding: European Commission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 </a:t>
            </a:r>
            <a:r>
              <a:rPr lang="en-US" sz="1400" b="1" kern="0" dirty="0">
                <a:solidFill>
                  <a:prstClr val="white"/>
                </a:solidFill>
                <a:latin typeface="Arial Narrow" panose="020B0606020202030204" pitchFamily="34" charset="0"/>
              </a:rPr>
              <a:t>Duration: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01/09/2018 - 01/03/2020</a:t>
            </a:r>
          </a:p>
          <a:p>
            <a:pPr lvl="0" defTabSz="914400">
              <a:defRPr/>
            </a:pPr>
            <a:r>
              <a:rPr lang="en-US" sz="1200" kern="0" dirty="0">
                <a:solidFill>
                  <a:prstClr val="white"/>
                </a:solidFill>
                <a:latin typeface="Arial Narrow" panose="020B0606020202030204" pitchFamily="34" charset="0"/>
              </a:rPr>
              <a:t>GRNET’s purpose by participating in the CEF EID project is to interface the Electronic Academic Identification Service under the section </a:t>
            </a:r>
            <a:r>
              <a:rPr kumimoji="0" lang="el-GR" sz="1200" b="0" i="0" u="none" strike="noStrike" kern="0" cap="none" spc="0" normalizeH="0" baseline="0" noProof="0" dirty="0">
                <a:ln>
                  <a:noFill/>
                </a:ln>
                <a:solidFill>
                  <a:prstClr val="white"/>
                </a:solidFill>
                <a:effectLst/>
                <a:uLnTx/>
                <a:uFillTx/>
                <a:latin typeface="Arial Narrow" panose="020B0606020202030204" pitchFamily="34" charset="0"/>
              </a:rPr>
              <a:t>«</a:t>
            </a:r>
            <a:r>
              <a:rPr kumimoji="0" lang="el-GR" sz="1200" b="0" i="0" u="none" strike="noStrike" kern="0" cap="none" spc="0" normalizeH="0" baseline="0" noProof="0" dirty="0" err="1">
                <a:ln>
                  <a:noFill/>
                </a:ln>
                <a:solidFill>
                  <a:prstClr val="white"/>
                </a:solidFill>
                <a:effectLst/>
                <a:uLnTx/>
                <a:uFillTx/>
                <a:latin typeface="Arial Narrow" panose="020B0606020202030204" pitchFamily="34" charset="0"/>
              </a:rPr>
              <a:t>eIDAS</a:t>
            </a:r>
            <a:r>
              <a:rPr kumimoji="0" lang="el-GR" sz="1200" b="0"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l-GR" sz="1200" b="0" i="0" u="none" strike="noStrike" kern="0" cap="none" spc="0" normalizeH="0" baseline="0" noProof="0" dirty="0" err="1">
                <a:ln>
                  <a:noFill/>
                </a:ln>
                <a:solidFill>
                  <a:prstClr val="white"/>
                </a:solidFill>
                <a:effectLst/>
                <a:uLnTx/>
                <a:uFillTx/>
                <a:latin typeface="Arial Narrow" panose="020B0606020202030204" pitchFamily="34" charset="0"/>
              </a:rPr>
              <a:t>enabled</a:t>
            </a:r>
            <a:r>
              <a:rPr kumimoji="0" lang="el-GR" sz="1200" b="0"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l-GR" sz="1200" b="0" i="0" u="none" strike="noStrike" kern="0" cap="none" spc="0" normalizeH="0" baseline="0" noProof="0" dirty="0" err="1">
                <a:ln>
                  <a:noFill/>
                </a:ln>
                <a:solidFill>
                  <a:prstClr val="white"/>
                </a:solidFill>
                <a:effectLst/>
                <a:uLnTx/>
                <a:uFillTx/>
                <a:latin typeface="Arial Narrow" panose="020B0606020202030204" pitchFamily="34" charset="0"/>
              </a:rPr>
              <a:t>Erasmus</a:t>
            </a:r>
            <a:r>
              <a:rPr kumimoji="0" lang="el-GR" sz="1200" b="0"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l-GR" sz="1200" b="0" i="0" u="none" strike="noStrike" kern="0" cap="none" spc="0" normalizeH="0" baseline="0" noProof="0" dirty="0" err="1">
                <a:ln>
                  <a:noFill/>
                </a:ln>
                <a:solidFill>
                  <a:prstClr val="white"/>
                </a:solidFill>
                <a:effectLst/>
                <a:uLnTx/>
                <a:uFillTx/>
                <a:latin typeface="Arial Narrow" panose="020B0606020202030204" pitchFamily="34" charset="0"/>
              </a:rPr>
              <a:t>Student</a:t>
            </a:r>
            <a:r>
              <a:rPr kumimoji="0" lang="el-GR" sz="1200" b="0"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l-GR" sz="1200" b="0" i="0" u="none" strike="noStrike" kern="0" cap="none" spc="0" normalizeH="0" baseline="0" noProof="0" dirty="0" err="1">
                <a:ln>
                  <a:noFill/>
                </a:ln>
                <a:solidFill>
                  <a:prstClr val="white"/>
                </a:solidFill>
                <a:effectLst/>
                <a:uLnTx/>
                <a:uFillTx/>
                <a:latin typeface="Arial Narrow" panose="020B0606020202030204" pitchFamily="34" charset="0"/>
              </a:rPr>
              <a:t>eCard</a:t>
            </a:r>
            <a:r>
              <a:rPr kumimoji="0" lang="el-GR" sz="1200" b="0" i="0" u="none" strike="noStrike" kern="0" cap="none" spc="0" normalizeH="0" baseline="0" noProof="0" dirty="0">
                <a:ln>
                  <a:noFill/>
                </a:ln>
                <a:solidFill>
                  <a:prstClr val="white"/>
                </a:solidFill>
                <a:effectLst/>
                <a:uLnTx/>
                <a:uFillTx/>
                <a:latin typeface="Arial Narrow" panose="020B0606020202030204" pitchFamily="34" charset="0"/>
              </a:rPr>
              <a:t>» </a:t>
            </a:r>
            <a:r>
              <a:rPr lang="en-US" sz="1200" kern="0" dirty="0">
                <a:solidFill>
                  <a:prstClr val="white"/>
                </a:solidFill>
                <a:latin typeface="Arial Narrow" panose="020B0606020202030204" pitchFamily="34" charset="0"/>
              </a:rPr>
              <a:t>and support/ensure the prompt provision of academic identity card for Erasmus students from a central point by using </a:t>
            </a:r>
            <a:r>
              <a:rPr lang="en-US" sz="1200" kern="0" dirty="0" err="1">
                <a:solidFill>
                  <a:prstClr val="white"/>
                </a:solidFill>
                <a:latin typeface="Arial Narrow" panose="020B0606020202030204" pitchFamily="34" charset="0"/>
              </a:rPr>
              <a:t>eID</a:t>
            </a:r>
            <a:endParaRPr kumimoji="0" lang="el-GR" sz="12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5" name="Rectangle 4"/>
          <p:cNvSpPr/>
          <p:nvPr/>
        </p:nvSpPr>
        <p:spPr>
          <a:xfrm>
            <a:off x="352753" y="3327365"/>
            <a:ext cx="1348446" cy="523220"/>
          </a:xfrm>
          <a:prstGeom prst="rect">
            <a:avLst/>
          </a:prstGeom>
        </p:spPr>
        <p:txBody>
          <a:bodyPr wrap="none">
            <a:spAutoFit/>
          </a:bodyPr>
          <a:lstStyle/>
          <a:p>
            <a:r>
              <a:rPr lang="en-US" sz="2800" b="1">
                <a:solidFill>
                  <a:srgbClr val="44546A"/>
                </a:solidFill>
                <a:latin typeface="Arial Narrow" panose="020B0606020202030204" pitchFamily="34" charset="0"/>
              </a:rPr>
              <a:t>CEF EID</a:t>
            </a:r>
            <a:endParaRPr lang="el-GR" sz="2800">
              <a:solidFill>
                <a:srgbClr val="44546A"/>
              </a:solidFill>
              <a:latin typeface="Arial" panose="020B0604020202020204"/>
            </a:endParaRPr>
          </a:p>
        </p:txBody>
      </p:sp>
      <p:sp>
        <p:nvSpPr>
          <p:cNvPr id="6" name="TextBox 5"/>
          <p:cNvSpPr txBox="1"/>
          <p:nvPr/>
        </p:nvSpPr>
        <p:spPr>
          <a:xfrm>
            <a:off x="1850493" y="4797152"/>
            <a:ext cx="6969979" cy="1702594"/>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prstClr val="white"/>
                </a:solidFill>
                <a:effectLst/>
                <a:uLnTx/>
                <a:uFillTx/>
                <a:latin typeface="Arial Narrow" panose="020B0606020202030204" pitchFamily="34" charset="0"/>
              </a:rPr>
              <a:t>eury</a:t>
            </a: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-where: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5"/>
              </a:rPr>
              <a:t>https://www.eury-where.gr/</a:t>
            </a:r>
            <a:endParaRPr kumimoji="0" lang="en-US" sz="1400" b="1"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Funded </a:t>
            </a:r>
            <a:r>
              <a:rPr lang="en-US" sz="1600" b="1" kern="0" dirty="0">
                <a:solidFill>
                  <a:prstClr val="white"/>
                </a:solidFill>
                <a:latin typeface="Arial Narrow" panose="020B0606020202030204" pitchFamily="34" charset="0"/>
              </a:rPr>
              <a:t>broadband digital services to eligible undergraduate freshmen of all national universities, TEIs and AEAs</a:t>
            </a:r>
          </a:p>
          <a:p>
            <a:pPr lvl="0" defTabSz="914400">
              <a:defRPr/>
            </a:pPr>
            <a:r>
              <a:rPr lang="en-US" sz="1400" b="1" kern="0" dirty="0">
                <a:solidFill>
                  <a:prstClr val="white"/>
                </a:solidFill>
                <a:latin typeface="Arial Narrow" panose="020B0606020202030204" pitchFamily="34" charset="0"/>
              </a:rPr>
              <a:t>Funding: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ΕΕΤΤ</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 </a:t>
            </a:r>
            <a:r>
              <a:rPr lang="en-US" sz="1400" b="1" kern="0" dirty="0">
                <a:solidFill>
                  <a:prstClr val="white"/>
                </a:solidFill>
                <a:latin typeface="Arial Narrow" panose="020B0606020202030204" pitchFamily="34" charset="0"/>
              </a:rPr>
              <a:t>Duration: 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1/</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1/2017</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31/12/2020</a:t>
            </a:r>
          </a:p>
          <a:p>
            <a:pPr lvl="0" defTabSz="914400">
              <a:defRPr/>
            </a:pPr>
            <a:r>
              <a:rPr lang="en-US" sz="1200" kern="0" dirty="0">
                <a:solidFill>
                  <a:prstClr val="white"/>
                </a:solidFill>
                <a:latin typeface="Arial Narrow" panose="020B0606020202030204" pitchFamily="34" charset="0"/>
              </a:rPr>
              <a:t>The action is about providing digital services to eligible undergraduate freshmen at the all national universities, TEIs and AEAs, who are enrolling for the first time in a Higher Education Institution in the academic year 2018 - 2019</a:t>
            </a:r>
            <a:endParaRPr kumimoji="0" lang="el-GR" sz="1200" b="0" i="0" u="none" strike="noStrike" kern="0" cap="none" spc="0" normalizeH="0" baseline="0" noProof="0" dirty="0">
              <a:ln>
                <a:noFill/>
              </a:ln>
              <a:solidFill>
                <a:prstClr val="white"/>
              </a:solidFill>
              <a:effectLst/>
              <a:uLnTx/>
              <a:uFillTx/>
              <a:latin typeface="Arial Narrow" panose="020B0606020202030204" pitchFamily="34" charset="0"/>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243" y="4949090"/>
            <a:ext cx="1109644" cy="899711"/>
          </a:xfrm>
          <a:prstGeom prst="rect">
            <a:avLst/>
          </a:prstGeom>
        </p:spPr>
      </p:pic>
      <p:sp>
        <p:nvSpPr>
          <p:cNvPr id="8" name="Title 1"/>
          <p:cNvSpPr txBox="1">
            <a:spLocks/>
          </p:cNvSpPr>
          <p:nvPr/>
        </p:nvSpPr>
        <p:spPr>
          <a:xfrm>
            <a:off x="-180528" y="519717"/>
            <a:ext cx="8229600" cy="1143000"/>
          </a:xfrm>
          <a:prstGeom prst="rect">
            <a:avLst/>
          </a:prstGeom>
        </p:spPr>
        <p:txBody>
          <a:bodyPr/>
          <a:lstStyle>
            <a:lvl1pPr algn="ctr" defTabSz="457200" rtl="0" eaLnBrk="1" latinLnBrk="0" hangingPunct="1">
              <a:spcBef>
                <a:spcPct val="0"/>
              </a:spcBef>
              <a:buNone/>
              <a:defRPr sz="3600" kern="1200">
                <a:solidFill>
                  <a:srgbClr val="002060"/>
                </a:solidFill>
                <a:latin typeface="Arial" panose="020B0604020202020204" pitchFamily="34" charset="0"/>
                <a:ea typeface="+mj-ea"/>
                <a:cs typeface="Arial" panose="020B0604020202020204" pitchFamily="34" charset="0"/>
              </a:defRPr>
            </a:lvl1pPr>
          </a:lstStyle>
          <a:p>
            <a:r>
              <a:rPr lang="en-US" sz="2800" dirty="0"/>
              <a:t>Current: National, EU, International Projects</a:t>
            </a:r>
            <a:br>
              <a:rPr lang="en-US" sz="2800" dirty="0"/>
            </a:br>
            <a:endParaRPr lang="el-GR" dirty="0"/>
          </a:p>
        </p:txBody>
      </p:sp>
    </p:spTree>
    <p:extLst>
      <p:ext uri="{BB962C8B-B14F-4D97-AF65-F5344CB8AC3E}">
        <p14:creationId xmlns:p14="http://schemas.microsoft.com/office/powerpoint/2010/main" val="1283093933"/>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5726" y="1550441"/>
            <a:ext cx="974500" cy="708727"/>
          </a:xfrm>
          <a:prstGeom prst="rect">
            <a:avLst/>
          </a:prstGeom>
        </p:spPr>
      </p:pic>
      <p:sp>
        <p:nvSpPr>
          <p:cNvPr id="3" name="TextBox 2"/>
          <p:cNvSpPr txBox="1"/>
          <p:nvPr/>
        </p:nvSpPr>
        <p:spPr>
          <a:xfrm>
            <a:off x="1802921" y="1196752"/>
            <a:ext cx="7132319" cy="1498283"/>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prstClr val="white"/>
                </a:solidFill>
                <a:effectLst/>
                <a:uLnTx/>
                <a:uFillTx/>
                <a:latin typeface="Arial Narrow" panose="020B0606020202030204" pitchFamily="34" charset="0"/>
              </a:rPr>
              <a:t>PRiVILEDGE</a:t>
            </a: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3"/>
              </a:rPr>
              <a:t>https://priviledge-project.eu/</a:t>
            </a:r>
            <a:endParaRPr kumimoji="0" lang="en-US" sz="1400" b="1" i="0" u="none" strike="noStrike" kern="0" cap="none" spc="0" normalizeH="0" baseline="0" noProof="0" dirty="0">
              <a:ln>
                <a:noFill/>
              </a:ln>
              <a:solidFill>
                <a:prstClr val="white"/>
              </a:solidFill>
              <a:effectLst/>
              <a:uLnTx/>
              <a:uFillTx/>
              <a:latin typeface="Arial Narrow" panose="020B0606020202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Privacy-Enhancing Cryptography in Distributed Ledgers</a:t>
            </a:r>
          </a:p>
          <a:p>
            <a:pPr lvl="0" defTabSz="914400">
              <a:defRPr/>
            </a:pPr>
            <a:r>
              <a:rPr lang="en-US" sz="1400" b="1" kern="0" dirty="0">
                <a:solidFill>
                  <a:prstClr val="white"/>
                </a:solidFill>
                <a:latin typeface="Arial Narrow" panose="020B0606020202030204" pitchFamily="34" charset="0"/>
              </a:rPr>
              <a:t>Funding: Horizon 2020- Duration:0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1/</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1/201</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8 -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31/12/2020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rPr>
              <a:t>The aim of the project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rPr>
              <a:t>PRIViLEDGE</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rPr>
              <a:t> is to develop and advance techniques that enhance privacy, anonymity and efficient decentralized consensus for distributed ledgers technologies (DLT).V</a:t>
            </a:r>
          </a:p>
        </p:txBody>
      </p:sp>
      <p:sp>
        <p:nvSpPr>
          <p:cNvPr id="4" name="Rectangle 3"/>
          <p:cNvSpPr/>
          <p:nvPr/>
        </p:nvSpPr>
        <p:spPr>
          <a:xfrm>
            <a:off x="3440921" y="3244334"/>
            <a:ext cx="184731" cy="369332"/>
          </a:xfrm>
          <a:prstGeom prst="rect">
            <a:avLst/>
          </a:prstGeom>
        </p:spPr>
        <p:txBody>
          <a:bodyPr wrap="none">
            <a:spAutoFit/>
          </a:bodyPr>
          <a:lstStyle/>
          <a:p>
            <a:endParaRPr lang="en-US" dirty="0">
              <a:solidFill>
                <a:prstClr val="black"/>
              </a:solidFill>
              <a:latin typeface="Arial" panose="020B0604020202020204"/>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34" y="2947019"/>
            <a:ext cx="1350281" cy="481981"/>
          </a:xfrm>
          <a:prstGeom prst="rect">
            <a:avLst/>
          </a:prstGeom>
        </p:spPr>
      </p:pic>
      <p:sp>
        <p:nvSpPr>
          <p:cNvPr id="6" name="TextBox 5"/>
          <p:cNvSpPr txBox="1"/>
          <p:nvPr/>
        </p:nvSpPr>
        <p:spPr>
          <a:xfrm>
            <a:off x="1802921" y="2780928"/>
            <a:ext cx="7132319" cy="1021556"/>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prstClr val="white"/>
                </a:solidFill>
                <a:effectLst/>
                <a:uLnTx/>
                <a:uFillTx/>
                <a:latin typeface="Arial Narrow" panose="020B0606020202030204" pitchFamily="34" charset="0"/>
              </a:rPr>
              <a:t>OpenAIRE</a:t>
            </a: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-Advance: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5"/>
              </a:rPr>
              <a:t>https://www.openaire.eu/advance/</a:t>
            </a:r>
            <a:r>
              <a:rPr kumimoji="0" lang="en-US" sz="1400" b="1" i="0" u="none" strike="noStrike" kern="0" cap="none" spc="0" normalizeH="0" noProof="0" dirty="0">
                <a:ln>
                  <a:noFill/>
                </a:ln>
                <a:solidFill>
                  <a:prstClr val="white"/>
                </a:solidFill>
                <a:effectLst/>
                <a:uLnTx/>
                <a:uFillTx/>
                <a:latin typeface="Arial Narrow" panose="020B0606020202030204" pitchFamily="34" charset="0"/>
              </a:rPr>
              <a:t> </a:t>
            </a:r>
            <a:endParaRPr kumimoji="0" lang="en-US" sz="1400" b="1"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lang="en-US" sz="1600" b="1" kern="0" dirty="0">
                <a:solidFill>
                  <a:prstClr val="white"/>
                </a:solidFill>
                <a:latin typeface="Arial Narrow" panose="020B0606020202030204" pitchFamily="34" charset="0"/>
              </a:rPr>
              <a:t>Funding: Horizon 2020- Duration:0</a:t>
            </a:r>
            <a:r>
              <a:rPr kumimoji="0" lang="el-GR" sz="1600" b="1" i="0" u="none" strike="noStrike" kern="0" cap="none" spc="0" normalizeH="0" baseline="0" noProof="0" dirty="0">
                <a:ln>
                  <a:noFill/>
                </a:ln>
                <a:solidFill>
                  <a:prstClr val="white"/>
                </a:solidFill>
                <a:effectLst/>
                <a:uLnTx/>
                <a:uFillTx/>
                <a:latin typeface="Arial Narrow" panose="020B0606020202030204" pitchFamily="34" charset="0"/>
              </a:rPr>
              <a:t>1/</a:t>
            </a: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0</a:t>
            </a:r>
            <a:r>
              <a:rPr kumimoji="0" lang="el-GR" sz="1600" b="1" i="0" u="none" strike="noStrike" kern="0" cap="none" spc="0" normalizeH="0" baseline="0" noProof="0" dirty="0">
                <a:ln>
                  <a:noFill/>
                </a:ln>
                <a:solidFill>
                  <a:prstClr val="white"/>
                </a:solidFill>
                <a:effectLst/>
                <a:uLnTx/>
                <a:uFillTx/>
                <a:latin typeface="Arial Narrow" panose="020B0606020202030204" pitchFamily="34" charset="0"/>
              </a:rPr>
              <a:t>1/201</a:t>
            </a: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8 - </a:t>
            </a:r>
            <a:r>
              <a:rPr kumimoji="0" lang="el-GR" sz="1600" b="1" i="0" u="none" strike="noStrike" kern="0" cap="none" spc="0" normalizeH="0" baseline="0" noProof="0" dirty="0">
                <a:ln>
                  <a:noFill/>
                </a:ln>
                <a:solidFill>
                  <a:prstClr val="white"/>
                </a:solidFill>
                <a:effectLst/>
                <a:uLnTx/>
                <a:uFillTx/>
                <a:latin typeface="Arial Narrow" panose="020B0606020202030204" pitchFamily="34" charset="0"/>
              </a:rPr>
              <a:t>31/12/2020</a:t>
            </a:r>
            <a:endParaRPr kumimoji="0" lang="en-US" sz="1600" b="1"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lang="en-US" sz="1400" kern="0" dirty="0">
                <a:solidFill>
                  <a:prstClr val="white"/>
                </a:solidFill>
                <a:latin typeface="Arial Narrow" panose="020B0606020202030204" pitchFamily="34" charset="0"/>
              </a:rPr>
              <a:t>H2020 project consolidating and operating </a:t>
            </a:r>
            <a:r>
              <a:rPr lang="en-US" sz="1400" kern="0" dirty="0" err="1">
                <a:solidFill>
                  <a:prstClr val="white"/>
                </a:solidFill>
                <a:latin typeface="Arial Narrow" panose="020B0606020202030204" pitchFamily="34" charset="0"/>
              </a:rPr>
              <a:t>OpenAIRE</a:t>
            </a:r>
            <a:r>
              <a:rPr lang="en-US" sz="1400" kern="0" dirty="0">
                <a:solidFill>
                  <a:prstClr val="white"/>
                </a:solidFill>
                <a:latin typeface="Arial Narrow" panose="020B0606020202030204" pitchFamily="34" charset="0"/>
              </a:rPr>
              <a:t> services, making them EOSC compatible.</a:t>
            </a:r>
            <a:endParaRPr kumimoji="0" lang="el-GR" sz="140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8" name="TextBox 7"/>
          <p:cNvSpPr txBox="1"/>
          <p:nvPr/>
        </p:nvSpPr>
        <p:spPr>
          <a:xfrm>
            <a:off x="1802920" y="3892917"/>
            <a:ext cx="7132319" cy="987504"/>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rPr>
              <a:t>NI4OS-Europe: </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hlinkClick r:id="rId6"/>
              </a:rPr>
              <a:t>https://www.ni4os.eu/</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National Initiatives for Open Science in Europe</a:t>
            </a:r>
          </a:p>
          <a:p>
            <a:pPr lvl="0" defTabSz="914400">
              <a:defRPr/>
            </a:pPr>
            <a:r>
              <a:rPr lang="en-US" sz="1400" b="1" kern="0" dirty="0">
                <a:solidFill>
                  <a:prstClr val="white"/>
                </a:solidFill>
                <a:latin typeface="Arial Narrow" panose="020B0606020202030204" pitchFamily="34" charset="0"/>
              </a:rPr>
              <a:t>Funding: Horizon 2020- Duration:0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1/</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9/2019</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 -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31/08/2022</a:t>
            </a:r>
          </a:p>
        </p:txBody>
      </p:sp>
      <p:sp>
        <p:nvSpPr>
          <p:cNvPr id="9" name="Rectangle 8"/>
          <p:cNvSpPr/>
          <p:nvPr/>
        </p:nvSpPr>
        <p:spPr>
          <a:xfrm>
            <a:off x="231834" y="5024964"/>
            <a:ext cx="1571085" cy="738664"/>
          </a:xfrm>
          <a:prstGeom prst="rect">
            <a:avLst/>
          </a:prstGeom>
        </p:spPr>
        <p:txBody>
          <a:bodyPr wrap="square">
            <a:spAutoFit/>
          </a:bodyPr>
          <a:lstStyle/>
          <a:p>
            <a:pPr fontAlgn="ctr"/>
            <a:r>
              <a:rPr lang="en-US" sz="1400" dirty="0">
                <a:solidFill>
                  <a:srgbClr val="44546A"/>
                </a:solidFill>
                <a:latin typeface="Arial Narrow" panose="020B0606020202030204" pitchFamily="34" charset="0"/>
              </a:rPr>
              <a:t>Digital Services for the National Blood Donation System</a:t>
            </a:r>
          </a:p>
        </p:txBody>
      </p:sp>
      <p:sp>
        <p:nvSpPr>
          <p:cNvPr id="10" name="TextBox 9"/>
          <p:cNvSpPr txBox="1"/>
          <p:nvPr/>
        </p:nvSpPr>
        <p:spPr>
          <a:xfrm>
            <a:off x="1802919" y="4986328"/>
            <a:ext cx="7132319" cy="1464231"/>
          </a:xfrm>
          <a:prstGeom prst="roundRect">
            <a:avLst/>
          </a:prstGeom>
          <a:solidFill>
            <a:schemeClr val="accent1">
              <a:lumMod val="75000"/>
              <a:alpha val="78000"/>
            </a:schemeClr>
          </a:solidFill>
          <a:ln>
            <a:solidFill>
              <a:schemeClr val="accent1">
                <a:lumMod val="75000"/>
              </a:schemeClr>
            </a:solidFill>
          </a:ln>
        </p:spPr>
        <p:txBody>
          <a:bodyPr wrap="square" rtlCol="0">
            <a:spAutoFit/>
          </a:bodyPr>
          <a:lstStyle/>
          <a:p>
            <a:pPr lvl="0" defTabSz="914400">
              <a:defRPr/>
            </a:pPr>
            <a:r>
              <a:rPr kumimoji="0" lang="en-US" sz="2000" b="1" i="0" u="none" strike="noStrike" kern="0" cap="none" spc="0" normalizeH="0" baseline="0" noProof="0" dirty="0">
                <a:ln>
                  <a:noFill/>
                </a:ln>
                <a:solidFill>
                  <a:prstClr val="white"/>
                </a:solidFill>
                <a:effectLst/>
                <a:uLnTx/>
                <a:uFillTx/>
                <a:latin typeface="Arial Narrow" panose="020B0606020202030204" pitchFamily="34" charset="0"/>
              </a:rPr>
              <a:t>Digital Services for the </a:t>
            </a:r>
            <a:r>
              <a:rPr lang="en-US" sz="2000" b="1" kern="0" dirty="0">
                <a:solidFill>
                  <a:prstClr val="white"/>
                </a:solidFill>
                <a:latin typeface="Arial Narrow" panose="020B0606020202030204" pitchFamily="34" charset="0"/>
              </a:rPr>
              <a:t>National Blood Donation System</a:t>
            </a:r>
            <a:endParaRPr kumimoji="0" lang="el-GR" sz="2000" b="1" i="0" u="none" strike="noStrike" kern="0" cap="none" spc="0" normalizeH="0" baseline="0" noProof="0" dirty="0">
              <a:ln>
                <a:noFill/>
              </a:ln>
              <a:solidFill>
                <a:prstClr val="white"/>
              </a:solidFill>
              <a:effectLst/>
              <a:uLnTx/>
              <a:uFillTx/>
              <a:latin typeface="Arial Narrow" panose="020B0606020202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1" i="0" u="none" strike="noStrike" kern="0" cap="none" spc="0" normalizeH="0" baseline="0" noProof="0" dirty="0">
              <a:ln>
                <a:noFill/>
              </a:ln>
              <a:solidFill>
                <a:prstClr val="white"/>
              </a:solidFill>
              <a:effectLst/>
              <a:uLnTx/>
              <a:uFillTx/>
              <a:latin typeface="Arial Narrow" panose="020B0606020202030204" pitchFamily="34" charset="0"/>
            </a:endParaRPr>
          </a:p>
          <a:p>
            <a:pPr lvl="0" defTabSz="914400">
              <a:defRPr/>
            </a:pPr>
            <a:r>
              <a:rPr lang="en-US" b="1" kern="0" dirty="0">
                <a:solidFill>
                  <a:prstClr val="white"/>
                </a:solidFill>
                <a:latin typeface="Arial Narrow" panose="020B0606020202030204" pitchFamily="34" charset="0"/>
              </a:rPr>
              <a:t>Funding: </a:t>
            </a:r>
            <a:r>
              <a:rPr kumimoji="0" lang="el-GR" b="1" i="0" u="none" strike="noStrike" kern="0" cap="none" spc="0" normalizeH="0" baseline="0" noProof="0" dirty="0">
                <a:ln>
                  <a:noFill/>
                </a:ln>
                <a:solidFill>
                  <a:prstClr val="white"/>
                </a:solidFill>
                <a:effectLst/>
                <a:uLnTx/>
                <a:uFillTx/>
                <a:latin typeface="Arial Narrow" panose="020B0606020202030204" pitchFamily="34" charset="0"/>
              </a:rPr>
              <a:t>«</a:t>
            </a:r>
            <a:r>
              <a:rPr kumimoji="0" lang="en-US" b="1" i="0" u="none" strike="noStrike" kern="0" cap="none" spc="0" normalizeH="0" baseline="0" noProof="0" dirty="0">
                <a:ln>
                  <a:noFill/>
                </a:ln>
                <a:solidFill>
                  <a:prstClr val="white"/>
                </a:solidFill>
                <a:effectLst/>
                <a:uLnTx/>
                <a:uFillTx/>
                <a:latin typeface="Arial Narrow" panose="020B0606020202030204" pitchFamily="34" charset="0"/>
              </a:rPr>
              <a:t>REFORMATION of</a:t>
            </a:r>
            <a:r>
              <a:rPr kumimoji="0" lang="el-GR" b="1" i="0" u="none" strike="noStrike" kern="0" cap="none" spc="0" normalizeH="0" baseline="0" noProof="0" dirty="0">
                <a:ln>
                  <a:noFill/>
                </a:ln>
                <a:solidFill>
                  <a:prstClr val="white"/>
                </a:solidFill>
                <a:effectLst/>
                <a:uLnTx/>
                <a:uFillTx/>
                <a:latin typeface="Arial Narrow" panose="020B0606020202030204" pitchFamily="34" charset="0"/>
              </a:rPr>
              <a:t> </a:t>
            </a:r>
            <a:r>
              <a:rPr lang="en-US" b="1" kern="0" dirty="0">
                <a:solidFill>
                  <a:prstClr val="white"/>
                </a:solidFill>
                <a:latin typeface="Arial Narrow" panose="020B0606020202030204" pitchFamily="34" charset="0"/>
              </a:rPr>
              <a:t>PUBLIC SECTOR</a:t>
            </a:r>
            <a:r>
              <a:rPr kumimoji="0" lang="el-GR" b="1" i="0" u="none" strike="noStrike" kern="0" cap="none" spc="0" normalizeH="0" baseline="0" noProof="0" dirty="0">
                <a:ln>
                  <a:noFill/>
                </a:ln>
                <a:solidFill>
                  <a:prstClr val="white"/>
                </a:solidFill>
                <a:effectLst/>
                <a:uLnTx/>
                <a:uFillTx/>
                <a:latin typeface="Arial Narrow" panose="020B0606020202030204" pitchFamily="34" charset="0"/>
              </a:rPr>
              <a:t>» 2014-2020</a:t>
            </a:r>
          </a:p>
          <a:p>
            <a:pPr lvl="0" defTabSz="914400">
              <a:defRPr/>
            </a:pPr>
            <a:r>
              <a:rPr lang="en-US" sz="1400" b="1" kern="0" dirty="0">
                <a:solidFill>
                  <a:prstClr val="white"/>
                </a:solidFill>
                <a:latin typeface="Arial Narrow" panose="020B0606020202030204" pitchFamily="34" charset="0"/>
              </a:rPr>
              <a:t>Duration:</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26</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04</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/201</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6 - </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3</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0</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/0</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6</a:t>
            </a:r>
            <a:r>
              <a:rPr kumimoji="0" lang="el-GR" sz="1400" b="1" i="0" u="none" strike="noStrike" kern="0" cap="none" spc="0" normalizeH="0" baseline="0" noProof="0" dirty="0">
                <a:ln>
                  <a:noFill/>
                </a:ln>
                <a:solidFill>
                  <a:prstClr val="white"/>
                </a:solidFill>
                <a:effectLst/>
                <a:uLnTx/>
                <a:uFillTx/>
                <a:latin typeface="Arial Narrow" panose="020B0606020202030204" pitchFamily="34" charset="0"/>
              </a:rPr>
              <a:t>/202</a:t>
            </a:r>
            <a:r>
              <a:rPr kumimoji="0" lang="en-US" sz="1400" b="1" i="0" u="none" strike="noStrike" kern="0" cap="none" spc="0" normalizeH="0" baseline="0" noProof="0" dirty="0">
                <a:ln>
                  <a:noFill/>
                </a:ln>
                <a:solidFill>
                  <a:prstClr val="white"/>
                </a:solidFill>
                <a:effectLst/>
                <a:uLnTx/>
                <a:uFillTx/>
                <a:latin typeface="Arial Narrow" panose="020B0606020202030204" pitchFamily="34" charset="0"/>
              </a:rPr>
              <a:t>3</a:t>
            </a:r>
            <a:endParaRPr kumimoji="0" lang="el-GR" sz="1400" b="1" i="0" u="none" strike="noStrike" kern="0" cap="none" spc="0" normalizeH="0" baseline="0" noProof="0" dirty="0">
              <a:ln>
                <a:noFill/>
              </a:ln>
              <a:solidFill>
                <a:prstClr val="white"/>
              </a:solidFill>
              <a:effectLst/>
              <a:uLnTx/>
              <a:uFillTx/>
              <a:latin typeface="Arial Narrow" panose="020B0606020202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1" name="Title 1"/>
          <p:cNvSpPr txBox="1">
            <a:spLocks/>
          </p:cNvSpPr>
          <p:nvPr/>
        </p:nvSpPr>
        <p:spPr>
          <a:xfrm>
            <a:off x="-180528" y="511626"/>
            <a:ext cx="8229600" cy="1143000"/>
          </a:xfrm>
          <a:prstGeom prst="rect">
            <a:avLst/>
          </a:prstGeom>
        </p:spPr>
        <p:txBody>
          <a:bodyPr/>
          <a:lstStyle>
            <a:lvl1pPr algn="ctr" defTabSz="457200" rtl="0" eaLnBrk="1" latinLnBrk="0" hangingPunct="1">
              <a:spcBef>
                <a:spcPct val="0"/>
              </a:spcBef>
              <a:buNone/>
              <a:defRPr sz="3600" kern="1200">
                <a:solidFill>
                  <a:srgbClr val="002060"/>
                </a:solidFill>
                <a:latin typeface="Arial" panose="020B0604020202020204" pitchFamily="34" charset="0"/>
                <a:ea typeface="+mj-ea"/>
                <a:cs typeface="Arial" panose="020B0604020202020204" pitchFamily="34" charset="0"/>
              </a:defRPr>
            </a:lvl1pPr>
          </a:lstStyle>
          <a:p>
            <a:r>
              <a:rPr lang="en-US" sz="2800" dirty="0"/>
              <a:t>Current: National, EU, International Projects</a:t>
            </a:r>
            <a:br>
              <a:rPr lang="en-US" sz="2800" dirty="0"/>
            </a:br>
            <a:endParaRPr lang="el-GR" dirty="0"/>
          </a:p>
        </p:txBody>
      </p:sp>
    </p:spTree>
    <p:extLst>
      <p:ext uri="{BB962C8B-B14F-4D97-AF65-F5344CB8AC3E}">
        <p14:creationId xmlns:p14="http://schemas.microsoft.com/office/powerpoint/2010/main" val="3698049624"/>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1026"/>
          <p:cNvSpPr>
            <a:spLocks noGrp="1" noChangeArrowheads="1"/>
          </p:cNvSpPr>
          <p:nvPr>
            <p:ph type="title"/>
          </p:nvPr>
        </p:nvSpPr>
        <p:spPr>
          <a:xfrm>
            <a:off x="396990" y="196074"/>
            <a:ext cx="7069399" cy="928670"/>
          </a:xfrm>
        </p:spPr>
        <p:txBody>
          <a:bodyPr>
            <a:normAutofit/>
          </a:bodyPr>
          <a:lstStyle/>
          <a:p>
            <a:pPr>
              <a:defRPr/>
            </a:pPr>
            <a:r>
              <a:rPr lang="en-US" sz="2400" dirty="0"/>
              <a:t>Communities and Users</a:t>
            </a:r>
            <a:r>
              <a:rPr lang="el-GR" sz="2400" dirty="0"/>
              <a:t> @ </a:t>
            </a:r>
            <a:r>
              <a:rPr lang="en-US" sz="2400" dirty="0"/>
              <a:t>sectors</a:t>
            </a:r>
            <a:r>
              <a:rPr lang="el-GR" sz="2400" dirty="0"/>
              <a:t>:</a:t>
            </a:r>
            <a:br>
              <a:rPr lang="el-GR" sz="2400" dirty="0"/>
            </a:br>
            <a:r>
              <a:rPr lang="en-US" sz="2400" dirty="0"/>
              <a:t>Education, Research, Health,</a:t>
            </a:r>
            <a:r>
              <a:rPr lang="el-GR" sz="2400" dirty="0"/>
              <a:t> </a:t>
            </a:r>
            <a:r>
              <a:rPr lang="en-US" sz="2400" dirty="0"/>
              <a:t>Culture</a:t>
            </a:r>
            <a:endParaRPr lang="el-GR" sz="2400" dirty="0"/>
          </a:p>
        </p:txBody>
      </p:sp>
      <p:sp>
        <p:nvSpPr>
          <p:cNvPr id="13316" name="Rectangle 1027"/>
          <p:cNvSpPr>
            <a:spLocks noGrp="1" noChangeArrowheads="1"/>
          </p:cNvSpPr>
          <p:nvPr>
            <p:ph type="body" idx="1"/>
          </p:nvPr>
        </p:nvSpPr>
        <p:spPr>
          <a:xfrm>
            <a:off x="395536" y="1124744"/>
            <a:ext cx="4680520" cy="3960440"/>
          </a:xfrm>
          <a:solidFill>
            <a:schemeClr val="accent1">
              <a:lumMod val="75000"/>
            </a:schemeClr>
          </a:solidFill>
          <a:ln>
            <a:solidFill>
              <a:schemeClr val="tx2"/>
            </a:solidFill>
          </a:ln>
        </p:spPr>
        <p:txBody>
          <a:bodyPr>
            <a:noAutofit/>
          </a:bodyPr>
          <a:lstStyle/>
          <a:p>
            <a:pPr marL="0" indent="0">
              <a:buNone/>
            </a:pPr>
            <a:endParaRPr lang="el-GR" sz="1000" dirty="0">
              <a:solidFill>
                <a:schemeClr val="tx2"/>
              </a:solidFill>
              <a:latin typeface="Calibri" pitchFamily="34" charset="0"/>
            </a:endParaRPr>
          </a:p>
          <a:p>
            <a:pPr marL="0" indent="0">
              <a:buNone/>
            </a:pPr>
            <a:r>
              <a:rPr lang="en-US" sz="2000" dirty="0">
                <a:solidFill>
                  <a:srgbClr val="F68304"/>
                </a:solidFill>
                <a:latin typeface="Arial" panose="020B0604020202020204" pitchFamily="34" charset="0"/>
                <a:ea typeface="+mj-ea"/>
                <a:cs typeface="Arial" panose="020B0604020202020204" pitchFamily="34" charset="0"/>
              </a:rPr>
              <a:t>Organizations and Institutions</a:t>
            </a:r>
            <a:endParaRPr lang="el-GR" sz="2000" dirty="0">
              <a:solidFill>
                <a:srgbClr val="F68304"/>
              </a:solidFill>
              <a:latin typeface="Arial" panose="020B0604020202020204" pitchFamily="34" charset="0"/>
              <a:ea typeface="+mj-ea"/>
              <a:cs typeface="Arial" panose="020B0604020202020204" pitchFamily="34" charset="0"/>
            </a:endParaRPr>
          </a:p>
          <a:p>
            <a:pPr>
              <a:buClr>
                <a:srgbClr val="F68304"/>
              </a:buClr>
              <a:buFont typeface="Wingdings" panose="05000000000000000000" pitchFamily="2" charset="2"/>
              <a:buChar char="ü"/>
            </a:pPr>
            <a:r>
              <a:rPr lang="en-US" sz="1600" dirty="0">
                <a:solidFill>
                  <a:schemeClr val="bg1"/>
                </a:solidFill>
              </a:rPr>
              <a:t>Universities</a:t>
            </a:r>
            <a:endParaRPr lang="el-GR" sz="1600" dirty="0">
              <a:solidFill>
                <a:schemeClr val="bg1"/>
              </a:solidFill>
            </a:endParaRPr>
          </a:p>
          <a:p>
            <a:pPr>
              <a:buClr>
                <a:srgbClr val="F68304"/>
              </a:buClr>
              <a:buFont typeface="Wingdings" panose="05000000000000000000" pitchFamily="2" charset="2"/>
              <a:buChar char="ü"/>
            </a:pPr>
            <a:r>
              <a:rPr lang="en-US" sz="1600" dirty="0">
                <a:solidFill>
                  <a:schemeClr val="bg1"/>
                </a:solidFill>
              </a:rPr>
              <a:t>Technological Education Institutes</a:t>
            </a:r>
          </a:p>
          <a:p>
            <a:pPr>
              <a:buClr>
                <a:srgbClr val="F68304"/>
              </a:buClr>
              <a:buFont typeface="Wingdings" panose="05000000000000000000" pitchFamily="2" charset="2"/>
              <a:buChar char="ü"/>
            </a:pPr>
            <a:r>
              <a:rPr lang="en-US" sz="1600" dirty="0">
                <a:solidFill>
                  <a:schemeClr val="bg1"/>
                </a:solidFill>
              </a:rPr>
              <a:t>Research Centers</a:t>
            </a:r>
            <a:r>
              <a:rPr lang="el-GR" sz="1600" dirty="0">
                <a:solidFill>
                  <a:schemeClr val="bg1"/>
                </a:solidFill>
              </a:rPr>
              <a:t> </a:t>
            </a:r>
            <a:endParaRPr lang="en-US" sz="1600" dirty="0">
              <a:solidFill>
                <a:schemeClr val="bg1"/>
              </a:solidFill>
            </a:endParaRPr>
          </a:p>
          <a:p>
            <a:pPr>
              <a:buClr>
                <a:srgbClr val="F68304"/>
              </a:buClr>
              <a:buFont typeface="Wingdings" panose="05000000000000000000" pitchFamily="2" charset="2"/>
              <a:buChar char="ü"/>
            </a:pPr>
            <a:r>
              <a:rPr lang="en-US" sz="1600" dirty="0">
                <a:solidFill>
                  <a:schemeClr val="bg1"/>
                </a:solidFill>
              </a:rPr>
              <a:t>Large Research Infrastructures</a:t>
            </a:r>
          </a:p>
          <a:p>
            <a:pPr>
              <a:buClr>
                <a:srgbClr val="F68304"/>
              </a:buClr>
              <a:buFont typeface="Wingdings" panose="05000000000000000000" pitchFamily="2" charset="2"/>
              <a:buChar char="ü"/>
            </a:pPr>
            <a:r>
              <a:rPr lang="en-US" sz="1600" dirty="0">
                <a:solidFill>
                  <a:schemeClr val="bg1"/>
                </a:solidFill>
              </a:rPr>
              <a:t>Hellenic School Network</a:t>
            </a:r>
            <a:endParaRPr lang="el-GR" sz="1600" dirty="0">
              <a:solidFill>
                <a:schemeClr val="bg1"/>
              </a:solidFill>
            </a:endParaRPr>
          </a:p>
          <a:p>
            <a:pPr>
              <a:buClr>
                <a:srgbClr val="F68304"/>
              </a:buClr>
              <a:buFont typeface="Wingdings" panose="05000000000000000000" pitchFamily="2" charset="2"/>
              <a:buChar char="ü"/>
            </a:pPr>
            <a:r>
              <a:rPr lang="en-US" sz="1600" dirty="0">
                <a:solidFill>
                  <a:schemeClr val="bg1"/>
                </a:solidFill>
              </a:rPr>
              <a:t>Public Libraries</a:t>
            </a:r>
            <a:endParaRPr lang="el-GR" sz="1600" dirty="0">
              <a:solidFill>
                <a:schemeClr val="bg1"/>
              </a:solidFill>
            </a:endParaRPr>
          </a:p>
          <a:p>
            <a:pPr>
              <a:buClr>
                <a:srgbClr val="F68304"/>
              </a:buClr>
              <a:buFont typeface="Wingdings" panose="05000000000000000000" pitchFamily="2" charset="2"/>
              <a:buChar char="ü"/>
            </a:pPr>
            <a:r>
              <a:rPr lang="en-US" sz="1600" dirty="0">
                <a:solidFill>
                  <a:schemeClr val="bg1"/>
                </a:solidFill>
              </a:rPr>
              <a:t>Culture Centers</a:t>
            </a:r>
            <a:endParaRPr lang="el-GR" sz="1600" dirty="0">
              <a:solidFill>
                <a:schemeClr val="bg1"/>
              </a:solidFill>
            </a:endParaRPr>
          </a:p>
          <a:p>
            <a:pPr>
              <a:buClr>
                <a:srgbClr val="F68304"/>
              </a:buClr>
              <a:buFont typeface="Wingdings" panose="05000000000000000000" pitchFamily="2" charset="2"/>
              <a:buChar char="ü"/>
            </a:pPr>
            <a:r>
              <a:rPr lang="en-US" sz="1600" dirty="0">
                <a:solidFill>
                  <a:schemeClr val="bg1"/>
                </a:solidFill>
              </a:rPr>
              <a:t>Content Providers</a:t>
            </a:r>
            <a:endParaRPr lang="el-GR" sz="1600" dirty="0">
              <a:solidFill>
                <a:schemeClr val="bg1"/>
              </a:solidFill>
            </a:endParaRPr>
          </a:p>
          <a:p>
            <a:pPr>
              <a:buClr>
                <a:srgbClr val="F68304"/>
              </a:buClr>
              <a:buFont typeface="Wingdings" panose="05000000000000000000" pitchFamily="2" charset="2"/>
              <a:buChar char="ü"/>
            </a:pPr>
            <a:r>
              <a:rPr lang="en-US" sz="1600" dirty="0">
                <a:solidFill>
                  <a:schemeClr val="bg1"/>
                </a:solidFill>
              </a:rPr>
              <a:t>Public Administration sector </a:t>
            </a:r>
            <a:r>
              <a:rPr lang="el-GR" sz="1600" dirty="0">
                <a:solidFill>
                  <a:schemeClr val="bg1"/>
                </a:solidFill>
              </a:rPr>
              <a:t> </a:t>
            </a:r>
            <a:endParaRPr lang="en-US" sz="1600" dirty="0">
              <a:solidFill>
                <a:schemeClr val="bg1"/>
              </a:solidFill>
            </a:endParaRPr>
          </a:p>
          <a:p>
            <a:pPr>
              <a:buClr>
                <a:srgbClr val="F68304"/>
              </a:buClr>
              <a:buFont typeface="Wingdings" panose="05000000000000000000" pitchFamily="2" charset="2"/>
              <a:buChar char="ü"/>
            </a:pPr>
            <a:r>
              <a:rPr lang="en-US" sz="1600" dirty="0">
                <a:solidFill>
                  <a:schemeClr val="bg1"/>
                </a:solidFill>
              </a:rPr>
              <a:t>Public Health Sector (Hospitals, Blood Donation/Transfusion Services)</a:t>
            </a:r>
            <a:endParaRPr lang="el-GR" sz="1600" dirty="0">
              <a:solidFill>
                <a:schemeClr val="bg1"/>
              </a:solidFill>
            </a:endParaRPr>
          </a:p>
        </p:txBody>
      </p:sp>
      <p:sp>
        <p:nvSpPr>
          <p:cNvPr id="2" name="Rectangle 1"/>
          <p:cNvSpPr/>
          <p:nvPr/>
        </p:nvSpPr>
        <p:spPr>
          <a:xfrm>
            <a:off x="4211960" y="4077072"/>
            <a:ext cx="4572000" cy="2523768"/>
          </a:xfrm>
          <a:prstGeom prst="rect">
            <a:avLst/>
          </a:prstGeom>
          <a:solidFill>
            <a:schemeClr val="accent6">
              <a:lumMod val="20000"/>
              <a:lumOff val="80000"/>
            </a:schemeClr>
          </a:solidFill>
          <a:ln>
            <a:solidFill>
              <a:schemeClr val="accent6">
                <a:lumMod val="20000"/>
                <a:lumOff val="80000"/>
              </a:schemeClr>
            </a:solidFill>
          </a:ln>
        </p:spPr>
        <p:txBody>
          <a:bodyPr>
            <a:spAutoFit/>
          </a:bodyPr>
          <a:lstStyle/>
          <a:p>
            <a:r>
              <a:rPr lang="en-US" sz="2000" dirty="0">
                <a:solidFill>
                  <a:srgbClr val="F68304"/>
                </a:solidFill>
                <a:latin typeface="Arial Narrow" panose="020B0606020202030204" pitchFamily="34" charset="0"/>
                <a:ea typeface="+mj-ea"/>
                <a:cs typeface="Arial" panose="020B0604020202020204" pitchFamily="34" charset="0"/>
              </a:rPr>
              <a:t>Type of Users</a:t>
            </a:r>
            <a:endParaRPr lang="el-GR" sz="2000" dirty="0">
              <a:solidFill>
                <a:srgbClr val="F68304"/>
              </a:solidFill>
              <a:latin typeface="Arial Narrow" panose="020B0606020202030204" pitchFamily="34" charset="0"/>
              <a:ea typeface="+mj-ea"/>
              <a:cs typeface="Arial" panose="020B0604020202020204" pitchFamily="34" charset="0"/>
            </a:endParaRPr>
          </a:p>
          <a:p>
            <a:pPr marL="285750" indent="-285750">
              <a:buClr>
                <a:srgbClr val="F68304"/>
              </a:buClr>
              <a:buFont typeface="Wingdings" panose="05000000000000000000" pitchFamily="2" charset="2"/>
              <a:buChar char="ü"/>
            </a:pPr>
            <a:r>
              <a:rPr lang="en-US" sz="1600" dirty="0">
                <a:solidFill>
                  <a:srgbClr val="002060"/>
                </a:solidFill>
                <a:latin typeface="Arial Narrow" panose="020B0606020202030204" pitchFamily="34" charset="0"/>
              </a:rPr>
              <a:t>Academic and Research Community users </a:t>
            </a:r>
          </a:p>
          <a:p>
            <a:pPr marL="742950" lvl="1" indent="-285750">
              <a:buClr>
                <a:srgbClr val="F68304"/>
              </a:buClr>
              <a:buFont typeface="Wingdings" panose="05000000000000000000" pitchFamily="2" charset="2"/>
              <a:buChar char="ü"/>
            </a:pPr>
            <a:r>
              <a:rPr lang="en-US" sz="1600" dirty="0">
                <a:solidFill>
                  <a:srgbClr val="002060"/>
                </a:solidFill>
                <a:latin typeface="Arial Narrow" panose="020B0606020202030204" pitchFamily="34" charset="0"/>
              </a:rPr>
              <a:t>Students, Professors, Researchers, Academic and Administration Management, Network Operations Centers (NOC), Technical Staff</a:t>
            </a:r>
            <a:endParaRPr lang="el-GR" sz="1600" dirty="0">
              <a:solidFill>
                <a:srgbClr val="002060"/>
              </a:solidFill>
              <a:latin typeface="Arial Narrow" panose="020B0606020202030204" pitchFamily="34" charset="0"/>
            </a:endParaRPr>
          </a:p>
          <a:p>
            <a:pPr marL="285750" indent="-285750">
              <a:buClr>
                <a:srgbClr val="F68304"/>
              </a:buClr>
              <a:buFont typeface="Wingdings" panose="05000000000000000000" pitchFamily="2" charset="2"/>
              <a:buChar char="ü"/>
            </a:pPr>
            <a:r>
              <a:rPr lang="en-US" sz="1600" dirty="0">
                <a:solidFill>
                  <a:srgbClr val="002060"/>
                </a:solidFill>
                <a:latin typeface="Arial Narrow" panose="020B0606020202030204" pitchFamily="34" charset="0"/>
              </a:rPr>
              <a:t>Health Sector users </a:t>
            </a:r>
          </a:p>
          <a:p>
            <a:pPr marL="742950" lvl="1" indent="-285750">
              <a:buClr>
                <a:srgbClr val="F68304"/>
              </a:buClr>
              <a:buFont typeface="Wingdings" panose="05000000000000000000" pitchFamily="2" charset="2"/>
              <a:buChar char="ü"/>
            </a:pPr>
            <a:r>
              <a:rPr lang="en-US" sz="1400" dirty="0">
                <a:solidFill>
                  <a:srgbClr val="002060"/>
                </a:solidFill>
                <a:latin typeface="Arial Narrow" panose="020B0606020202030204" pitchFamily="34" charset="0"/>
              </a:rPr>
              <a:t>Hospital: Doctors, Administration, Management, NOC, Technical</a:t>
            </a:r>
          </a:p>
          <a:p>
            <a:pPr marL="742950" lvl="1" indent="-285750">
              <a:buClr>
                <a:srgbClr val="F68304"/>
              </a:buClr>
              <a:buFont typeface="Wingdings" panose="05000000000000000000" pitchFamily="2" charset="2"/>
              <a:buChar char="ü"/>
            </a:pPr>
            <a:r>
              <a:rPr lang="en-US" sz="1400" dirty="0">
                <a:solidFill>
                  <a:srgbClr val="002060"/>
                </a:solidFill>
                <a:latin typeface="Arial Narrow" panose="020B0606020202030204" pitchFamily="34" charset="0"/>
              </a:rPr>
              <a:t>Blood Donor Volunteers</a:t>
            </a:r>
            <a:endParaRPr lang="el-GR" sz="1400" dirty="0">
              <a:solidFill>
                <a:srgbClr val="002060"/>
              </a:solidFill>
              <a:latin typeface="Arial Narrow" panose="020B0606020202030204" pitchFamily="34" charset="0"/>
            </a:endParaRPr>
          </a:p>
          <a:p>
            <a:pPr marL="285750" indent="-285750">
              <a:buClr>
                <a:srgbClr val="F68304"/>
              </a:buClr>
              <a:buFont typeface="Wingdings" panose="05000000000000000000" pitchFamily="2" charset="2"/>
              <a:buChar char="ü"/>
            </a:pPr>
            <a:r>
              <a:rPr lang="en-US" sz="1600" dirty="0">
                <a:solidFill>
                  <a:srgbClr val="002060"/>
                </a:solidFill>
                <a:latin typeface="Arial Narrow" panose="020B0606020202030204" pitchFamily="34" charset="0"/>
              </a:rPr>
              <a:t>Citizens</a:t>
            </a:r>
            <a:endParaRPr lang="el-GR" sz="1600"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3781288144"/>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980728"/>
            <a:ext cx="8604448" cy="3631763"/>
          </a:xfrm>
          <a:prstGeom prst="rect">
            <a:avLst/>
          </a:prstGeom>
        </p:spPr>
        <p:txBody>
          <a:bodyPr wrap="square">
            <a:spAutoFit/>
          </a:bodyPr>
          <a:lstStyle/>
          <a:p>
            <a:pPr marL="328613" indent="-342900">
              <a:spcBef>
                <a:spcPct val="10000"/>
              </a:spcBef>
              <a:buClr>
                <a:srgbClr val="F68304"/>
              </a:buClr>
              <a:buFont typeface="Wingdings" panose="05000000000000000000" pitchFamily="2" charset="2"/>
              <a:buChar char="§"/>
            </a:pPr>
            <a:r>
              <a:rPr lang="en-US" dirty="0">
                <a:solidFill>
                  <a:srgbClr val="002060"/>
                </a:solidFill>
                <a:latin typeface="Arial Narrow" panose="020B0606020202030204" pitchFamily="34" charset="0"/>
              </a:rPr>
              <a:t>Connects all universities, research centers, academic organizations</a:t>
            </a:r>
            <a:endParaRPr lang="el-GR" dirty="0">
              <a:solidFill>
                <a:srgbClr val="002060"/>
              </a:solidFill>
              <a:latin typeface="Arial Narrow" panose="020B0606020202030204" pitchFamily="34" charset="0"/>
            </a:endParaRPr>
          </a:p>
          <a:p>
            <a:pPr marL="328613" indent="-342900">
              <a:spcBef>
                <a:spcPct val="10000"/>
              </a:spcBef>
              <a:buClr>
                <a:srgbClr val="F68304"/>
              </a:buClr>
              <a:buFont typeface="Wingdings" panose="05000000000000000000" pitchFamily="2" charset="2"/>
              <a:buChar char="§"/>
            </a:pPr>
            <a:r>
              <a:rPr lang="en-US" dirty="0">
                <a:solidFill>
                  <a:srgbClr val="002060"/>
                </a:solidFill>
                <a:latin typeface="Arial Narrow" panose="020B0606020202030204" pitchFamily="34" charset="0"/>
              </a:rPr>
              <a:t>Dark fiber backbone</a:t>
            </a:r>
            <a:r>
              <a:rPr lang="el-GR" dirty="0">
                <a:solidFill>
                  <a:srgbClr val="002060"/>
                </a:solidFill>
                <a:latin typeface="Arial Narrow" panose="020B0606020202030204" pitchFamily="34" charset="0"/>
              </a:rPr>
              <a:t> (</a:t>
            </a:r>
            <a:r>
              <a:rPr lang="en-US" dirty="0">
                <a:solidFill>
                  <a:srgbClr val="002060"/>
                </a:solidFill>
                <a:latin typeface="Arial Narrow" panose="020B0606020202030204" pitchFamily="34" charset="0"/>
              </a:rPr>
              <a:t>Nx10 Gbps) + Access</a:t>
            </a:r>
            <a:r>
              <a:rPr lang="el-GR" dirty="0">
                <a:solidFill>
                  <a:srgbClr val="002060"/>
                </a:solidFill>
                <a:latin typeface="Arial Narrow" panose="020B0606020202030204" pitchFamily="34" charset="0"/>
              </a:rPr>
              <a:t> 1 </a:t>
            </a:r>
            <a:r>
              <a:rPr lang="en-US" dirty="0">
                <a:solidFill>
                  <a:srgbClr val="002060"/>
                </a:solidFill>
                <a:latin typeface="Arial Narrow" panose="020B0606020202030204" pitchFamily="34" charset="0"/>
              </a:rPr>
              <a:t>||</a:t>
            </a:r>
            <a:r>
              <a:rPr lang="el-GR" dirty="0">
                <a:solidFill>
                  <a:srgbClr val="002060"/>
                </a:solidFill>
                <a:latin typeface="Arial Narrow" panose="020B0606020202030204" pitchFamily="34" charset="0"/>
              </a:rPr>
              <a:t> 10 </a:t>
            </a:r>
            <a:r>
              <a:rPr lang="en-US" dirty="0">
                <a:solidFill>
                  <a:srgbClr val="002060"/>
                </a:solidFill>
                <a:latin typeface="Arial Narrow" panose="020B0606020202030204" pitchFamily="34" charset="0"/>
              </a:rPr>
              <a:t>Gbps per institution</a:t>
            </a:r>
            <a:endParaRPr lang="el-GR" dirty="0">
              <a:solidFill>
                <a:srgbClr val="002060"/>
              </a:solidFill>
              <a:latin typeface="Arial Narrow" panose="020B0606020202030204" pitchFamily="34" charset="0"/>
            </a:endParaRPr>
          </a:p>
          <a:p>
            <a:pPr marL="328613" indent="-342900">
              <a:spcBef>
                <a:spcPct val="10000"/>
              </a:spcBef>
              <a:buClr>
                <a:srgbClr val="F68304"/>
              </a:buClr>
              <a:buFont typeface="Wingdings" panose="05000000000000000000" pitchFamily="2" charset="2"/>
              <a:buChar char="§"/>
            </a:pPr>
            <a:r>
              <a:rPr lang="en-US" dirty="0">
                <a:solidFill>
                  <a:srgbClr val="002060"/>
                </a:solidFill>
                <a:latin typeface="Arial Narrow" panose="020B0606020202030204" pitchFamily="34" charset="0"/>
              </a:rPr>
              <a:t>International connectivity through GEANT network multiple 10 Gbps</a:t>
            </a:r>
          </a:p>
          <a:p>
            <a:pPr marL="328613" indent="-342900">
              <a:spcBef>
                <a:spcPct val="10000"/>
              </a:spcBef>
              <a:buClr>
                <a:srgbClr val="F68304"/>
              </a:buClr>
              <a:buFont typeface="Wingdings" panose="05000000000000000000" pitchFamily="2" charset="2"/>
              <a:buChar char="§"/>
            </a:pPr>
            <a:r>
              <a:rPr lang="en-US" dirty="0">
                <a:solidFill>
                  <a:srgbClr val="002060"/>
                </a:solidFill>
                <a:latin typeface="Arial Narrow" panose="020B0606020202030204" pitchFamily="34" charset="0"/>
              </a:rPr>
              <a:t>Operates the Greek </a:t>
            </a:r>
            <a:r>
              <a:rPr lang="el-GR" dirty="0">
                <a:solidFill>
                  <a:srgbClr val="002060"/>
                </a:solidFill>
                <a:latin typeface="Arial Narrow" panose="020B0606020202030204" pitchFamily="34" charset="0"/>
              </a:rPr>
              <a:t>Internet Exchange</a:t>
            </a:r>
            <a:r>
              <a:rPr lang="en-US" dirty="0">
                <a:solidFill>
                  <a:srgbClr val="002060"/>
                </a:solidFill>
                <a:latin typeface="Arial Narrow" panose="020B0606020202030204" pitchFamily="34" charset="0"/>
              </a:rPr>
              <a:t> (GR</a:t>
            </a:r>
            <a:r>
              <a:rPr lang="el-GR" dirty="0">
                <a:solidFill>
                  <a:srgbClr val="002060"/>
                </a:solidFill>
                <a:latin typeface="Arial Narrow" panose="020B0606020202030204" pitchFamily="34" charset="0"/>
              </a:rPr>
              <a:t>-</a:t>
            </a:r>
            <a:r>
              <a:rPr lang="en-US" dirty="0">
                <a:solidFill>
                  <a:srgbClr val="002060"/>
                </a:solidFill>
                <a:latin typeface="Arial Narrow" panose="020B0606020202030204" pitchFamily="34" charset="0"/>
              </a:rPr>
              <a:t>IX</a:t>
            </a:r>
            <a:r>
              <a:rPr lang="el-GR" dirty="0">
                <a:solidFill>
                  <a:srgbClr val="002060"/>
                </a:solidFill>
                <a:latin typeface="Arial Narrow" panose="020B0606020202030204" pitchFamily="34" charset="0"/>
              </a:rPr>
              <a:t>)</a:t>
            </a:r>
            <a:r>
              <a:rPr lang="en-US" dirty="0">
                <a:solidFill>
                  <a:srgbClr val="002060"/>
                </a:solidFill>
                <a:latin typeface="Arial Narrow" panose="020B0606020202030204" pitchFamily="34" charset="0"/>
              </a:rPr>
              <a:t> node</a:t>
            </a:r>
            <a:r>
              <a:rPr lang="el-GR" dirty="0">
                <a:solidFill>
                  <a:srgbClr val="002060"/>
                </a:solidFill>
                <a:latin typeface="Arial Narrow" panose="020B0606020202030204" pitchFamily="34" charset="0"/>
              </a:rPr>
              <a:t> </a:t>
            </a:r>
            <a:r>
              <a:rPr lang="en-US" dirty="0">
                <a:solidFill>
                  <a:srgbClr val="002060"/>
                </a:solidFill>
                <a:latin typeface="Arial Narrow" panose="020B0606020202030204" pitchFamily="34" charset="0"/>
              </a:rPr>
              <a:t>(as trusted third party) </a:t>
            </a:r>
            <a:r>
              <a:rPr lang="el-GR" dirty="0">
                <a:solidFill>
                  <a:srgbClr val="002060"/>
                </a:solidFill>
                <a:latin typeface="Arial Narrow" panose="020B0606020202030204" pitchFamily="34" charset="0"/>
              </a:rPr>
              <a:t>– </a:t>
            </a:r>
            <a:r>
              <a:rPr lang="en-US" dirty="0">
                <a:solidFill>
                  <a:srgbClr val="002060"/>
                </a:solidFill>
                <a:latin typeface="Arial Narrow" panose="020B0606020202030204" pitchFamily="34" charset="0"/>
              </a:rPr>
              <a:t>peering all Greek ISPs</a:t>
            </a:r>
            <a:r>
              <a:rPr lang="el-GR" dirty="0">
                <a:solidFill>
                  <a:srgbClr val="002060"/>
                </a:solidFill>
                <a:latin typeface="Arial Narrow" panose="020B0606020202030204" pitchFamily="34" charset="0"/>
              </a:rPr>
              <a:t> </a:t>
            </a:r>
            <a:r>
              <a:rPr lang="en-US" dirty="0">
                <a:solidFill>
                  <a:srgbClr val="002060"/>
                </a:solidFill>
                <a:latin typeface="Arial Narrow" panose="020B0606020202030204" pitchFamily="34" charset="0"/>
              </a:rPr>
              <a:t>and SPs up to</a:t>
            </a:r>
            <a:r>
              <a:rPr lang="el-GR" dirty="0">
                <a:solidFill>
                  <a:srgbClr val="002060"/>
                </a:solidFill>
                <a:latin typeface="Arial Narrow" panose="020B0606020202030204" pitchFamily="34" charset="0"/>
              </a:rPr>
              <a:t> </a:t>
            </a:r>
            <a:r>
              <a:rPr lang="en-US" dirty="0">
                <a:solidFill>
                  <a:srgbClr val="002060"/>
                </a:solidFill>
                <a:latin typeface="Arial Narrow" panose="020B0606020202030204" pitchFamily="34" charset="0"/>
              </a:rPr>
              <a:t>multiple 10Gbps (open, neutral)</a:t>
            </a:r>
            <a:endParaRPr lang="el-GR" dirty="0">
              <a:solidFill>
                <a:srgbClr val="002060"/>
              </a:solidFill>
              <a:latin typeface="Arial Narrow" panose="020B0606020202030204" pitchFamily="34" charset="0"/>
            </a:endParaRPr>
          </a:p>
          <a:p>
            <a:pPr marL="328613" indent="-342900">
              <a:spcBef>
                <a:spcPct val="10000"/>
              </a:spcBef>
              <a:buClr>
                <a:srgbClr val="F68304"/>
              </a:buClr>
              <a:buFont typeface="Wingdings" panose="05000000000000000000" pitchFamily="2" charset="2"/>
              <a:buChar char="§"/>
            </a:pPr>
            <a:r>
              <a:rPr lang="fr-FR" dirty="0">
                <a:solidFill>
                  <a:srgbClr val="002060"/>
                </a:solidFill>
                <a:latin typeface="Arial Narrow" panose="020B0606020202030204" pitchFamily="34" charset="0"/>
              </a:rPr>
              <a:t>HPC: 444 </a:t>
            </a:r>
            <a:r>
              <a:rPr lang="fr-FR" dirty="0" err="1">
                <a:solidFill>
                  <a:srgbClr val="002060"/>
                </a:solidFill>
                <a:latin typeface="Arial Narrow" panose="020B0606020202030204" pitchFamily="34" charset="0"/>
              </a:rPr>
              <a:t>TFlops</a:t>
            </a:r>
            <a:r>
              <a:rPr lang="fr-FR" dirty="0">
                <a:solidFill>
                  <a:srgbClr val="002060"/>
                </a:solidFill>
                <a:latin typeface="Arial Narrow" panose="020B0606020202030204" pitchFamily="34" charset="0"/>
              </a:rPr>
              <a:t> HPC </a:t>
            </a:r>
            <a:r>
              <a:rPr lang="fr-FR" dirty="0" err="1">
                <a:solidFill>
                  <a:srgbClr val="002060"/>
                </a:solidFill>
                <a:latin typeface="Arial Narrow" panose="020B0606020202030204" pitchFamily="34" charset="0"/>
              </a:rPr>
              <a:t>Tier</a:t>
            </a:r>
            <a:r>
              <a:rPr lang="fr-FR" dirty="0">
                <a:solidFill>
                  <a:srgbClr val="002060"/>
                </a:solidFill>
                <a:latin typeface="Arial Narrow" panose="020B0606020202030204" pitchFamily="34" charset="0"/>
              </a:rPr>
              <a:t>–1 centre/</a:t>
            </a:r>
            <a:r>
              <a:rPr lang="en-US" dirty="0">
                <a:solidFill>
                  <a:srgbClr val="002060"/>
                </a:solidFill>
                <a:latin typeface="Arial Narrow" panose="020B0606020202030204" pitchFamily="34" charset="0"/>
              </a:rPr>
              <a:t> fat + GPU nodes, PRACE</a:t>
            </a:r>
          </a:p>
          <a:p>
            <a:pPr marL="328613" indent="-342900">
              <a:spcBef>
                <a:spcPct val="10000"/>
              </a:spcBef>
              <a:buClr>
                <a:srgbClr val="F68304"/>
              </a:buClr>
              <a:buFont typeface="Wingdings" panose="05000000000000000000" pitchFamily="2" charset="2"/>
              <a:buChar char="§"/>
            </a:pPr>
            <a:r>
              <a:rPr lang="en-US" dirty="0">
                <a:solidFill>
                  <a:srgbClr val="002060"/>
                </a:solidFill>
                <a:latin typeface="Arial Narrow" panose="020B0606020202030204" pitchFamily="34" charset="0"/>
              </a:rPr>
              <a:t>Public Cloud (~</a:t>
            </a:r>
            <a:r>
              <a:rPr lang="en-US" dirty="0" err="1">
                <a:solidFill>
                  <a:srgbClr val="002060"/>
                </a:solidFill>
                <a:latin typeface="Arial Narrow" panose="020B0606020202030204" pitchFamily="34" charset="0"/>
              </a:rPr>
              <a:t>okeanos</a:t>
            </a:r>
            <a:r>
              <a:rPr lang="en-US" dirty="0">
                <a:solidFill>
                  <a:srgbClr val="002060"/>
                </a:solidFill>
                <a:latin typeface="Arial Narrow" panose="020B0606020202030204" pitchFamily="34" charset="0"/>
              </a:rPr>
              <a:t> – over </a:t>
            </a:r>
            <a:r>
              <a:rPr lang="el-GR" dirty="0">
                <a:solidFill>
                  <a:srgbClr val="002060"/>
                </a:solidFill>
                <a:latin typeface="Arial Narrow" panose="020B0606020202030204" pitchFamily="34" charset="0"/>
              </a:rPr>
              <a:t>4</a:t>
            </a:r>
            <a:r>
              <a:rPr lang="en-US" dirty="0">
                <a:solidFill>
                  <a:srgbClr val="002060"/>
                </a:solidFill>
                <a:latin typeface="Arial Narrow" panose="020B0606020202030204" pitchFamily="34" charset="0"/>
              </a:rPr>
              <a:t>00,000 virtual machines spawned)</a:t>
            </a:r>
          </a:p>
          <a:p>
            <a:pPr marL="328613" indent="-342900">
              <a:spcBef>
                <a:spcPct val="10000"/>
              </a:spcBef>
              <a:buClr>
                <a:srgbClr val="F68304"/>
              </a:buClr>
              <a:buFont typeface="Wingdings" panose="05000000000000000000" pitchFamily="2" charset="2"/>
              <a:buChar char="§"/>
            </a:pPr>
            <a:r>
              <a:rPr lang="en-US" dirty="0">
                <a:solidFill>
                  <a:srgbClr val="002060"/>
                </a:solidFill>
                <a:latin typeface="Arial Narrow" panose="020B0606020202030204" pitchFamily="34" charset="0"/>
              </a:rPr>
              <a:t>VPS VM provisioning (&gt;400 VMs) Storage Services</a:t>
            </a:r>
          </a:p>
          <a:p>
            <a:pPr marL="328613" indent="-342900">
              <a:spcBef>
                <a:spcPct val="10000"/>
              </a:spcBef>
              <a:buClr>
                <a:srgbClr val="F68304"/>
              </a:buClr>
              <a:buFont typeface="Wingdings" panose="05000000000000000000" pitchFamily="2" charset="2"/>
              <a:buChar char="§"/>
            </a:pPr>
            <a:r>
              <a:rPr lang="en-US" dirty="0">
                <a:solidFill>
                  <a:srgbClr val="002060"/>
                </a:solidFill>
                <a:latin typeface="Arial Narrow" panose="020B0606020202030204" pitchFamily="34" charset="0"/>
              </a:rPr>
              <a:t>4</a:t>
            </a:r>
            <a:r>
              <a:rPr lang="el-GR" dirty="0">
                <a:solidFill>
                  <a:srgbClr val="002060"/>
                </a:solidFill>
                <a:latin typeface="Arial Narrow" panose="020B0606020202030204" pitchFamily="34" charset="0"/>
              </a:rPr>
              <a:t> </a:t>
            </a:r>
            <a:r>
              <a:rPr lang="en-US" dirty="0" err="1">
                <a:solidFill>
                  <a:srgbClr val="002060"/>
                </a:solidFill>
                <a:latin typeface="Arial Narrow" panose="020B0606020202030204" pitchFamily="34" charset="0"/>
              </a:rPr>
              <a:t>DataCenters</a:t>
            </a:r>
            <a:r>
              <a:rPr lang="en-US" dirty="0">
                <a:solidFill>
                  <a:srgbClr val="002060"/>
                </a:solidFill>
                <a:latin typeface="Arial Narrow" panose="020B0606020202030204" pitchFamily="34" charset="0"/>
              </a:rPr>
              <a:t> (EKT, </a:t>
            </a:r>
            <a:r>
              <a:rPr lang="en-US" dirty="0" err="1">
                <a:solidFill>
                  <a:srgbClr val="002060"/>
                </a:solidFill>
                <a:latin typeface="Arial Narrow" panose="020B0606020202030204" pitchFamily="34" charset="0"/>
              </a:rPr>
              <a:t>Ypepth-Marousi</a:t>
            </a:r>
            <a:r>
              <a:rPr lang="en-US" dirty="0">
                <a:solidFill>
                  <a:srgbClr val="002060"/>
                </a:solidFill>
                <a:latin typeface="Arial Narrow" panose="020B0606020202030204" pitchFamily="34" charset="0"/>
              </a:rPr>
              <a:t>, </a:t>
            </a:r>
            <a:r>
              <a:rPr lang="en-US" dirty="0" err="1">
                <a:solidFill>
                  <a:srgbClr val="002060"/>
                </a:solidFill>
                <a:latin typeface="Arial Narrow" panose="020B0606020202030204" pitchFamily="34" charset="0"/>
              </a:rPr>
              <a:t>Louros</a:t>
            </a:r>
            <a:r>
              <a:rPr lang="en-US" dirty="0">
                <a:solidFill>
                  <a:srgbClr val="002060"/>
                </a:solidFill>
                <a:latin typeface="Arial Narrow" panose="020B0606020202030204" pitchFamily="34" charset="0"/>
              </a:rPr>
              <a:t> Arta, </a:t>
            </a:r>
            <a:r>
              <a:rPr lang="en-US" dirty="0" err="1">
                <a:solidFill>
                  <a:srgbClr val="002060"/>
                </a:solidFill>
                <a:latin typeface="Arial Narrow" panose="020B0606020202030204" pitchFamily="34" charset="0"/>
              </a:rPr>
              <a:t>Heraklio</a:t>
            </a:r>
            <a:r>
              <a:rPr lang="en-US" dirty="0">
                <a:solidFill>
                  <a:srgbClr val="002060"/>
                </a:solidFill>
                <a:latin typeface="Arial Narrow" panose="020B0606020202030204" pitchFamily="34" charset="0"/>
              </a:rPr>
              <a:t> Crete</a:t>
            </a:r>
            <a:r>
              <a:rPr lang="el-GR" dirty="0">
                <a:solidFill>
                  <a:srgbClr val="002060"/>
                </a:solidFill>
                <a:latin typeface="Arial Narrow" panose="020B0606020202030204" pitchFamily="34" charset="0"/>
              </a:rPr>
              <a:t>)</a:t>
            </a:r>
            <a:endParaRPr lang="en-US" dirty="0">
              <a:solidFill>
                <a:srgbClr val="002060"/>
              </a:solidFill>
              <a:latin typeface="Arial Narrow" panose="020B0606020202030204" pitchFamily="34" charset="0"/>
            </a:endParaRPr>
          </a:p>
          <a:p>
            <a:pPr marL="785813" lvl="1" indent="-342900">
              <a:spcBef>
                <a:spcPct val="10000"/>
              </a:spcBef>
              <a:buClr>
                <a:srgbClr val="F68304"/>
              </a:buClr>
              <a:buFont typeface="Wingdings" panose="05000000000000000000" pitchFamily="2" charset="2"/>
              <a:buChar char="§"/>
            </a:pPr>
            <a:r>
              <a:rPr lang="en-US" dirty="0">
                <a:solidFill>
                  <a:srgbClr val="002060"/>
                </a:solidFill>
                <a:latin typeface="Arial Narrow" panose="020B0606020202030204" pitchFamily="34" charset="0"/>
              </a:rPr>
              <a:t>hosting: 84 racks, 1200+ servers, n*10s thousands Virtual Machines,  9 PB of raw disk storage and 5PB tape</a:t>
            </a:r>
            <a:endParaRPr lang="el-GR" dirty="0">
              <a:solidFill>
                <a:srgbClr val="002060"/>
              </a:solidFill>
              <a:latin typeface="Arial Narrow" panose="020B0606020202030204" pitchFamily="34" charset="0"/>
            </a:endParaRPr>
          </a:p>
          <a:p>
            <a:pPr marL="328613" indent="-342900">
              <a:spcBef>
                <a:spcPct val="10000"/>
              </a:spcBef>
              <a:buFont typeface="Wingdings" panose="05000000000000000000" pitchFamily="2" charset="2"/>
              <a:buChar char="§"/>
            </a:pPr>
            <a:endParaRPr lang="en-US" sz="1600" dirty="0">
              <a:solidFill>
                <a:srgbClr val="002060"/>
              </a:solidFill>
              <a:latin typeface="Arial" pitchFamily="34" charset="0"/>
            </a:endParaRPr>
          </a:p>
        </p:txBody>
      </p:sp>
      <p:sp>
        <p:nvSpPr>
          <p:cNvPr id="3" name="Title 2"/>
          <p:cNvSpPr>
            <a:spLocks noGrp="1"/>
          </p:cNvSpPr>
          <p:nvPr>
            <p:ph type="title"/>
          </p:nvPr>
        </p:nvSpPr>
        <p:spPr>
          <a:xfrm>
            <a:off x="251520" y="61872"/>
            <a:ext cx="8229600" cy="1143000"/>
          </a:xfrm>
        </p:spPr>
        <p:txBody>
          <a:bodyPr>
            <a:normAutofit/>
          </a:bodyPr>
          <a:lstStyle/>
          <a:p>
            <a:r>
              <a:rPr lang="en-US" sz="3200" dirty="0"/>
              <a:t>GRNET in numbers</a:t>
            </a:r>
            <a:endParaRPr lang="el-GR" sz="3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789" y="4662860"/>
            <a:ext cx="3758741" cy="208667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08" y="4653136"/>
            <a:ext cx="3779912" cy="209640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86041183"/>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4373" y="5013176"/>
            <a:ext cx="9248283"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endParaRPr lang="el-GR"/>
          </a:p>
        </p:txBody>
      </p:sp>
      <p:sp>
        <p:nvSpPr>
          <p:cNvPr id="4" name="Slide Number Placeholder 3"/>
          <p:cNvSpPr>
            <a:spLocks noGrp="1"/>
          </p:cNvSpPr>
          <p:nvPr>
            <p:ph type="sldNum" sz="quarter" idx="12"/>
          </p:nvPr>
        </p:nvSpPr>
        <p:spPr/>
        <p:txBody>
          <a:bodyPr/>
          <a:lstStyle/>
          <a:p>
            <a:fld id="{81C7A8D8-18CB-0546-B1F2-116B30F6CA42}" type="slidenum">
              <a:rPr lang="en-US" smtClean="0"/>
              <a:pPr/>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73" y="-628583"/>
            <a:ext cx="9280802" cy="6517321"/>
          </a:xfrm>
          <a:prstGeom prst="rect">
            <a:avLst/>
          </a:prstGeom>
        </p:spPr>
      </p:pic>
      <p:sp>
        <p:nvSpPr>
          <p:cNvPr id="7" name="TextBox 6"/>
          <p:cNvSpPr txBox="1"/>
          <p:nvPr/>
        </p:nvSpPr>
        <p:spPr>
          <a:xfrm>
            <a:off x="-94373" y="5565338"/>
            <a:ext cx="9280802" cy="1292662"/>
          </a:xfrm>
          <a:prstGeom prst="rect">
            <a:avLst/>
          </a:prstGeom>
          <a:solidFill>
            <a:schemeClr val="accent6">
              <a:lumMod val="60000"/>
              <a:lumOff val="40000"/>
              <a:alpha val="78000"/>
            </a:schemeClr>
          </a:solidFill>
        </p:spPr>
        <p:txBody>
          <a:bodyPr wrap="square" rtlCol="0">
            <a:spAutoFit/>
          </a:bodyPr>
          <a:lstStyle/>
          <a:p>
            <a:endParaRPr lang="en-US" sz="1400" b="1" dirty="0">
              <a:solidFill>
                <a:srgbClr val="002060"/>
              </a:solidFill>
            </a:endParaRPr>
          </a:p>
          <a:p>
            <a:pPr algn="ctr"/>
            <a:r>
              <a:rPr lang="en-US" sz="3200" dirty="0">
                <a:solidFill>
                  <a:srgbClr val="002060"/>
                </a:solidFill>
                <a:latin typeface="Arial" panose="020B0604020202020204" pitchFamily="34" charset="0"/>
                <a:cs typeface="Arial" panose="020B0604020202020204" pitchFamily="34" charset="0"/>
              </a:rPr>
              <a:t>Advanced </a:t>
            </a:r>
            <a:r>
              <a:rPr lang="en-US" sz="3200" dirty="0" err="1">
                <a:solidFill>
                  <a:srgbClr val="002060"/>
                </a:solidFill>
                <a:latin typeface="Arial" panose="020B0604020202020204" pitchFamily="34" charset="0"/>
                <a:cs typeface="Arial" panose="020B0604020202020204" pitchFamily="34" charset="0"/>
              </a:rPr>
              <a:t>eInfrastructures</a:t>
            </a:r>
            <a:r>
              <a:rPr lang="en-US" sz="3200" dirty="0">
                <a:solidFill>
                  <a:srgbClr val="002060"/>
                </a:solidFill>
                <a:latin typeface="Arial" panose="020B0604020202020204" pitchFamily="34" charset="0"/>
                <a:cs typeface="Arial" panose="020B0604020202020204" pitchFamily="34" charset="0"/>
              </a:rPr>
              <a:t> &amp; Services</a:t>
            </a:r>
            <a:endParaRPr lang="en-US" sz="3200" b="1" dirty="0">
              <a:solidFill>
                <a:srgbClr val="002060"/>
              </a:solidFill>
            </a:endParaRPr>
          </a:p>
          <a:p>
            <a:pPr algn="ctr"/>
            <a:endParaRPr lang="en-US" sz="3200" dirty="0">
              <a:solidFill>
                <a:srgbClr val="00206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50CB4D0-510D-4055-8D97-2A21A9A75702}"/>
              </a:ext>
            </a:extLst>
          </p:cNvPr>
          <p:cNvPicPr>
            <a:picLocks noChangeAspect="1"/>
          </p:cNvPicPr>
          <p:nvPr/>
        </p:nvPicPr>
        <p:blipFill>
          <a:blip r:embed="rId3"/>
          <a:stretch>
            <a:fillRect/>
          </a:stretch>
        </p:blipFill>
        <p:spPr>
          <a:xfrm>
            <a:off x="6876256" y="-64672"/>
            <a:ext cx="2039129" cy="803293"/>
          </a:xfrm>
          <a:prstGeom prst="rect">
            <a:avLst/>
          </a:prstGeom>
        </p:spPr>
      </p:pic>
    </p:spTree>
    <p:extLst>
      <p:ext uri="{BB962C8B-B14F-4D97-AF65-F5344CB8AC3E}">
        <p14:creationId xmlns:p14="http://schemas.microsoft.com/office/powerpoint/2010/main" val="3500577380"/>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544" y="168479"/>
            <a:ext cx="8915400" cy="1143000"/>
          </a:xfrm>
        </p:spPr>
        <p:txBody>
          <a:bodyPr>
            <a:normAutofit/>
          </a:bodyPr>
          <a:lstStyle/>
          <a:p>
            <a:r>
              <a:rPr lang="en-US" sz="2800" dirty="0"/>
              <a:t>Highlights: </a:t>
            </a:r>
            <a:r>
              <a:rPr lang="en-US" sz="2800" dirty="0" err="1"/>
              <a:t>eInfrastructures</a:t>
            </a:r>
            <a:r>
              <a:rPr lang="en-US" sz="2800" dirty="0"/>
              <a:t> &amp; Services</a:t>
            </a:r>
            <a:endParaRPr lang="el-GR" sz="2800" dirty="0"/>
          </a:p>
        </p:txBody>
      </p:sp>
      <p:sp>
        <p:nvSpPr>
          <p:cNvPr id="6" name="Content Placeholder 3"/>
          <p:cNvSpPr>
            <a:spLocks noGrp="1"/>
          </p:cNvSpPr>
          <p:nvPr>
            <p:ph idx="1"/>
          </p:nvPr>
        </p:nvSpPr>
        <p:spPr>
          <a:xfrm>
            <a:off x="661204" y="1159247"/>
            <a:ext cx="4245161" cy="4247272"/>
          </a:xfrm>
          <a:prstGeom prst="rect">
            <a:avLst/>
          </a:prstGeom>
        </p:spPr>
        <p:txBody>
          <a:bodyPr>
            <a:normAutofit/>
          </a:bodyPr>
          <a:lstStyle/>
          <a:p>
            <a:r>
              <a:rPr lang="en-US" sz="1800" dirty="0"/>
              <a:t>Nationwide Optical Network Ultra High Speed</a:t>
            </a:r>
            <a:endParaRPr lang="el-GR" sz="1800" dirty="0"/>
          </a:p>
          <a:p>
            <a:r>
              <a:rPr lang="en-US" sz="1800" dirty="0"/>
              <a:t>Data Centers</a:t>
            </a:r>
            <a:endParaRPr lang="el-GR" sz="1800" dirty="0"/>
          </a:p>
          <a:p>
            <a:r>
              <a:rPr lang="en-US" sz="1800" dirty="0"/>
              <a:t>Computational and Storage infrastructure</a:t>
            </a:r>
            <a:endParaRPr lang="el-GR" sz="1800" dirty="0"/>
          </a:p>
          <a:p>
            <a:r>
              <a:rPr lang="en-US" sz="1800" dirty="0"/>
              <a:t>High Performance Computing (HPC) infrastructures</a:t>
            </a:r>
            <a:endParaRPr lang="el-GR" sz="1800" dirty="0">
              <a:highlight>
                <a:srgbClr val="FFFF00"/>
              </a:highlight>
            </a:endParaRPr>
          </a:p>
          <a:p>
            <a:r>
              <a:rPr lang="en-US" sz="1800" dirty="0"/>
              <a:t>Interconnection Provider GR-IX</a:t>
            </a:r>
            <a:endParaRPr lang="el-GR" sz="1800" dirty="0"/>
          </a:p>
          <a:p>
            <a:r>
              <a:rPr lang="en-US" sz="1800" dirty="0"/>
              <a:t>Interface with international Internet / GÉANT</a:t>
            </a:r>
          </a:p>
          <a:p>
            <a:r>
              <a:rPr lang="en-US" sz="1800" dirty="0"/>
              <a:t>Backbone network for the School Network</a:t>
            </a:r>
          </a:p>
          <a:p>
            <a:r>
              <a:rPr lang="en-US" sz="1800" dirty="0"/>
              <a:t>Fiber optic connections to 31 hospitals, </a:t>
            </a:r>
            <a:r>
              <a:rPr lang="en-US" sz="1800" dirty="0" err="1"/>
              <a:t>wifi</a:t>
            </a:r>
            <a:r>
              <a:rPr lang="en-US" sz="1800" dirty="0"/>
              <a:t> access</a:t>
            </a:r>
            <a:endParaRPr lang="el-GR" sz="1800" dirty="0"/>
          </a:p>
          <a:p>
            <a:endParaRPr lang="el-GR" sz="1800" dirty="0"/>
          </a:p>
        </p:txBody>
      </p:sp>
      <p:sp>
        <p:nvSpPr>
          <p:cNvPr id="8" name="Content Placeholder 5"/>
          <p:cNvSpPr>
            <a:spLocks noGrp="1"/>
          </p:cNvSpPr>
          <p:nvPr>
            <p:ph sz="quarter" idx="4294967295"/>
          </p:nvPr>
        </p:nvSpPr>
        <p:spPr>
          <a:xfrm>
            <a:off x="4969221" y="1161567"/>
            <a:ext cx="4211291" cy="3951287"/>
          </a:xfrm>
          <a:prstGeom prst="rect">
            <a:avLst/>
          </a:prstGeom>
        </p:spPr>
        <p:txBody>
          <a:bodyPr>
            <a:normAutofit/>
          </a:bodyPr>
          <a:lstStyle/>
          <a:p>
            <a:r>
              <a:rPr lang="en-US" sz="1800" dirty="0"/>
              <a:t>Cloud Computing</a:t>
            </a:r>
            <a:r>
              <a:rPr lang="el-GR" sz="1800" dirty="0"/>
              <a:t> (</a:t>
            </a:r>
            <a:r>
              <a:rPr lang="en-US" sz="1800" dirty="0" err="1"/>
              <a:t>Okeanos</a:t>
            </a:r>
            <a:r>
              <a:rPr lang="el-GR" sz="1800" dirty="0"/>
              <a:t>)</a:t>
            </a:r>
            <a:endParaRPr lang="en-US" sz="1800" dirty="0"/>
          </a:p>
          <a:p>
            <a:r>
              <a:rPr lang="en-US" sz="1800" dirty="0"/>
              <a:t>High Performance Computing</a:t>
            </a:r>
          </a:p>
          <a:p>
            <a:r>
              <a:rPr lang="en-US" sz="1800" dirty="0"/>
              <a:t>PITHOS (Storage Service)</a:t>
            </a:r>
          </a:p>
          <a:p>
            <a:r>
              <a:rPr lang="en-US" sz="1800" dirty="0"/>
              <a:t>University Books</a:t>
            </a:r>
            <a:r>
              <a:rPr lang="el-GR" sz="1800" dirty="0"/>
              <a:t> (</a:t>
            </a:r>
            <a:r>
              <a:rPr lang="en-US" sz="1800" dirty="0"/>
              <a:t>EUDOXUS</a:t>
            </a:r>
            <a:r>
              <a:rPr lang="el-GR" sz="1800" dirty="0"/>
              <a:t>)</a:t>
            </a:r>
          </a:p>
          <a:p>
            <a:r>
              <a:rPr lang="en-US" sz="1800" dirty="0"/>
              <a:t>Academic Identity Card</a:t>
            </a:r>
            <a:endParaRPr lang="el-GR" sz="1800" dirty="0"/>
          </a:p>
          <a:p>
            <a:r>
              <a:rPr lang="en-US" sz="1800" dirty="0"/>
              <a:t>Faculty </a:t>
            </a:r>
            <a:r>
              <a:rPr lang="en-US" sz="1800" dirty="0" err="1"/>
              <a:t>eVoting</a:t>
            </a:r>
            <a:endParaRPr lang="el-GR" sz="1800" dirty="0"/>
          </a:p>
          <a:p>
            <a:r>
              <a:rPr lang="en-US" sz="1800" dirty="0" err="1"/>
              <a:t>ePresence</a:t>
            </a:r>
            <a:r>
              <a:rPr lang="en-US" sz="1800" dirty="0"/>
              <a:t> / Teleconference</a:t>
            </a:r>
            <a:endParaRPr lang="el-GR" sz="1800" dirty="0"/>
          </a:p>
          <a:p>
            <a:r>
              <a:rPr lang="en-US" sz="1800" dirty="0"/>
              <a:t>Web Casting - Live streaming scientific &amp; cultural events</a:t>
            </a:r>
          </a:p>
          <a:p>
            <a:r>
              <a:rPr lang="en-US" sz="1800" dirty="0"/>
              <a:t>Hospital Services – imaging backup service, </a:t>
            </a:r>
            <a:r>
              <a:rPr lang="en-US" sz="1800" dirty="0" err="1"/>
              <a:t>eduroam</a:t>
            </a:r>
            <a:r>
              <a:rPr lang="en-US" sz="1800" dirty="0"/>
              <a:t>/</a:t>
            </a:r>
            <a:r>
              <a:rPr lang="en-US" sz="1800" dirty="0" err="1"/>
              <a:t>edugain</a:t>
            </a:r>
            <a:r>
              <a:rPr lang="en-US" sz="1800" dirty="0"/>
              <a:t> access to publications</a:t>
            </a:r>
            <a:endParaRPr lang="el-GR" sz="1800" dirty="0"/>
          </a:p>
          <a:p>
            <a:endParaRPr lang="el-GR" sz="1800" dirty="0"/>
          </a:p>
        </p:txBody>
      </p:sp>
      <p:sp>
        <p:nvSpPr>
          <p:cNvPr id="9" name="TextBox 8"/>
          <p:cNvSpPr txBox="1"/>
          <p:nvPr/>
        </p:nvSpPr>
        <p:spPr>
          <a:xfrm rot="16200000">
            <a:off x="2279506" y="3791664"/>
            <a:ext cx="5713947" cy="400110"/>
          </a:xfrm>
          <a:prstGeom prst="rect">
            <a:avLst/>
          </a:prstGeom>
          <a:solidFill>
            <a:schemeClr val="accent6">
              <a:lumMod val="60000"/>
              <a:lumOff val="40000"/>
              <a:alpha val="78000"/>
            </a:schemeClr>
          </a:solidFill>
        </p:spPr>
        <p:txBody>
          <a:bodyPr wrap="square" rtlCol="0">
            <a:spAutoFit/>
          </a:bodyPr>
          <a:lstStyle/>
          <a:p>
            <a:r>
              <a:rPr lang="en-US" sz="2000" b="1" dirty="0">
                <a:solidFill>
                  <a:srgbClr val="002060"/>
                </a:solidFill>
                <a:latin typeface="Arial" panose="020B0604020202020204" pitchFamily="34" charset="0"/>
                <a:cs typeface="Arial" panose="020B0604020202020204" pitchFamily="34" charset="0"/>
              </a:rPr>
              <a:t>Services</a:t>
            </a:r>
          </a:p>
        </p:txBody>
      </p:sp>
      <p:sp>
        <p:nvSpPr>
          <p:cNvPr id="10" name="TextBox 9"/>
          <p:cNvSpPr txBox="1"/>
          <p:nvPr/>
        </p:nvSpPr>
        <p:spPr>
          <a:xfrm rot="16200000">
            <a:off x="-2080288" y="3796318"/>
            <a:ext cx="5723253" cy="400110"/>
          </a:xfrm>
          <a:prstGeom prst="rect">
            <a:avLst/>
          </a:prstGeom>
          <a:solidFill>
            <a:schemeClr val="accent6">
              <a:lumMod val="60000"/>
              <a:lumOff val="40000"/>
              <a:alpha val="78000"/>
            </a:schemeClr>
          </a:solidFill>
        </p:spPr>
        <p:txBody>
          <a:bodyPr wrap="square" rtlCol="0">
            <a:spAutoFit/>
          </a:bodyPr>
          <a:lstStyle/>
          <a:p>
            <a:r>
              <a:rPr lang="en-US" sz="2000" b="1" dirty="0">
                <a:solidFill>
                  <a:srgbClr val="002060"/>
                </a:solidFill>
                <a:latin typeface="Arial" panose="020B0604020202020204" pitchFamily="34" charset="0"/>
                <a:cs typeface="Arial" panose="020B0604020202020204" pitchFamily="34" charset="0"/>
              </a:rPr>
              <a:t>Infrastructure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690" t="553" r="10207"/>
          <a:stretch/>
        </p:blipFill>
        <p:spPr>
          <a:xfrm>
            <a:off x="5551280" y="4734706"/>
            <a:ext cx="2824830" cy="19976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570" y="4736662"/>
            <a:ext cx="3547886" cy="19956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20796047"/>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516" y="332656"/>
            <a:ext cx="8784975" cy="1512168"/>
          </a:xfrm>
        </p:spPr>
        <p:txBody>
          <a:bodyPr>
            <a:noAutofit/>
          </a:bodyPr>
          <a:lstStyle/>
          <a:p>
            <a:r>
              <a:rPr lang="en-US" sz="2800" dirty="0"/>
              <a:t>GRNET: Advanced computational </a:t>
            </a:r>
            <a:br>
              <a:rPr lang="en-US" sz="2800" dirty="0"/>
            </a:br>
            <a:r>
              <a:rPr lang="en-US" sz="2800" dirty="0"/>
              <a:t>and storage services </a:t>
            </a:r>
            <a:br>
              <a:rPr lang="en-US" sz="2800" dirty="0"/>
            </a:br>
            <a:r>
              <a:rPr lang="en-US" sz="2800" dirty="0"/>
              <a:t>for the research and higher education community</a:t>
            </a:r>
            <a:endParaRPr lang="el-GR" sz="2800" dirty="0"/>
          </a:p>
        </p:txBody>
      </p:sp>
      <p:sp>
        <p:nvSpPr>
          <p:cNvPr id="5" name="Content Placeholder 2"/>
          <p:cNvSpPr>
            <a:spLocks noGrp="1"/>
          </p:cNvSpPr>
          <p:nvPr>
            <p:ph idx="1"/>
          </p:nvPr>
        </p:nvSpPr>
        <p:spPr>
          <a:xfrm>
            <a:off x="3502013" y="2340926"/>
            <a:ext cx="5498248" cy="3736941"/>
          </a:xfrm>
        </p:spPr>
        <p:txBody>
          <a:bodyPr>
            <a:normAutofit/>
          </a:bodyPr>
          <a:lstStyle/>
          <a:p>
            <a:pPr>
              <a:buClr>
                <a:srgbClr val="F68304"/>
              </a:buClr>
              <a:buFont typeface="Wingdings" panose="05000000000000000000" pitchFamily="2" charset="2"/>
              <a:buChar char="§"/>
            </a:pPr>
            <a:r>
              <a:rPr lang="en-US" sz="2000" dirty="0"/>
              <a:t>Computers, Networks and Storage for all:</a:t>
            </a:r>
            <a:endParaRPr lang="el-GR" sz="2000" dirty="0"/>
          </a:p>
          <a:p>
            <a:pPr lvl="2">
              <a:buClr>
                <a:srgbClr val="F68304"/>
              </a:buClr>
              <a:buFont typeface="Wingdings" panose="05000000000000000000" pitchFamily="2" charset="2"/>
              <a:buChar char="§"/>
            </a:pPr>
            <a:r>
              <a:rPr lang="en-US" sz="1600" dirty="0">
                <a:solidFill>
                  <a:srgbClr val="002060"/>
                </a:solidFill>
              </a:rPr>
              <a:t>Universities, Research Centers, Institutes, Laboratories, Classes, Students, Researchers</a:t>
            </a:r>
          </a:p>
          <a:p>
            <a:pPr>
              <a:buClr>
                <a:srgbClr val="F68304"/>
              </a:buClr>
              <a:buFont typeface="Wingdings" panose="05000000000000000000" pitchFamily="2" charset="2"/>
              <a:buChar char="§"/>
            </a:pPr>
            <a:r>
              <a:rPr lang="en-US" sz="2000" dirty="0"/>
              <a:t>Ability to have a full computer operating system and network in seconds</a:t>
            </a:r>
            <a:endParaRPr lang="el-GR" sz="2000" dirty="0"/>
          </a:p>
          <a:p>
            <a:pPr>
              <a:buClr>
                <a:srgbClr val="F68304"/>
              </a:buClr>
              <a:buFont typeface="Wingdings" panose="05000000000000000000" pitchFamily="2" charset="2"/>
              <a:buChar char="§"/>
            </a:pPr>
            <a:r>
              <a:rPr lang="en-US" sz="2000" dirty="0"/>
              <a:t>Development of Information Systems at minimum time, dynamic allocation in real time</a:t>
            </a:r>
            <a:endParaRPr lang="el-GR" sz="2000" dirty="0"/>
          </a:p>
          <a:p>
            <a:pPr>
              <a:buClr>
                <a:srgbClr val="F68304"/>
              </a:buClr>
              <a:buFont typeface="Wingdings" panose="05000000000000000000" pitchFamily="2" charset="2"/>
              <a:buChar char="§"/>
            </a:pPr>
            <a:r>
              <a:rPr lang="en-US" sz="2000" dirty="0"/>
              <a:t>Distribution through the Internet (Amazon style-</a:t>
            </a:r>
            <a:r>
              <a:rPr lang="en-US" sz="2000" dirty="0" err="1"/>
              <a:t>IaaS</a:t>
            </a:r>
            <a:r>
              <a:rPr lang="en-US" sz="2000" dirty="0"/>
              <a:t>)</a:t>
            </a:r>
          </a:p>
          <a:p>
            <a:pPr>
              <a:buClr>
                <a:srgbClr val="F68304"/>
              </a:buClr>
              <a:buFont typeface="Wingdings" panose="05000000000000000000" pitchFamily="2" charset="2"/>
              <a:buChar char="§"/>
            </a:pPr>
            <a:r>
              <a:rPr lang="en-US" sz="2000" dirty="0"/>
              <a:t>Online file storage and syncing (</a:t>
            </a:r>
            <a:r>
              <a:rPr lang="en-US" sz="2000" dirty="0" err="1"/>
              <a:t>Pithos</a:t>
            </a:r>
            <a:r>
              <a:rPr lang="en-US" sz="2000" dirty="0"/>
              <a:t>+ Service)</a:t>
            </a:r>
            <a:endParaRPr lang="el-GR" sz="2000" dirty="0"/>
          </a:p>
          <a:p>
            <a:pPr>
              <a:buClr>
                <a:srgbClr val="F68304"/>
              </a:buClr>
              <a:buFont typeface="Wingdings" panose="05000000000000000000" pitchFamily="2" charset="2"/>
              <a:buChar char="§"/>
            </a:pPr>
            <a:endParaRPr lang="el-GR" sz="2000"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175" y="4292945"/>
            <a:ext cx="3131840" cy="216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descr="08-action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75" y="2049157"/>
            <a:ext cx="3120346"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406451"/>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196752"/>
            <a:ext cx="8229600" cy="4525963"/>
          </a:xfrm>
        </p:spPr>
        <p:txBody>
          <a:bodyPr>
            <a:normAutofit/>
          </a:bodyPr>
          <a:lstStyle/>
          <a:p>
            <a:pPr marL="0" indent="0" algn="ctr">
              <a:buNone/>
            </a:pPr>
            <a:r>
              <a:rPr lang="en-US" sz="1600" dirty="0">
                <a:solidFill>
                  <a:schemeClr val="tx2"/>
                </a:solidFill>
              </a:rPr>
              <a:t>GRNET facilitates the evolution and proliferation of research and technology, by offering opportunities to all its users to develop their academic and scientific activities.  Our teams of professionals collaborate with key partners, through national, European and international partnerships, adopt and advance state-of-the-art digital technologies, with the aim to support continuous growth and excellence for the benefit of the Greek society. </a:t>
            </a:r>
          </a:p>
          <a:p>
            <a:pPr algn="ctr"/>
            <a:endParaRPr lang="el-GR" sz="2000" dirty="0">
              <a:solidFill>
                <a:schemeClr val="tx2"/>
              </a:solidFill>
            </a:endParaRPr>
          </a:p>
        </p:txBody>
      </p:sp>
      <p:sp>
        <p:nvSpPr>
          <p:cNvPr id="5" name="Rounded Rectangle 4"/>
          <p:cNvSpPr/>
          <p:nvPr/>
        </p:nvSpPr>
        <p:spPr>
          <a:xfrm>
            <a:off x="460140" y="2533257"/>
            <a:ext cx="8532440" cy="4188381"/>
          </a:xfrm>
          <a:prstGeom prst="roundRect">
            <a:avLst/>
          </a:prstGeom>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buClr>
                <a:srgbClr val="F68304"/>
              </a:buClr>
            </a:pPr>
            <a:r>
              <a:rPr lang="en-US" sz="1600" dirty="0">
                <a:solidFill>
                  <a:schemeClr val="bg2"/>
                </a:solidFill>
                <a:latin typeface="Arial Narrow" panose="020B0606020202030204" pitchFamily="34" charset="0"/>
              </a:rPr>
              <a:t>Indicative key </a:t>
            </a:r>
            <a:r>
              <a:rPr lang="en-US" sz="1600" dirty="0" err="1">
                <a:solidFill>
                  <a:schemeClr val="bg2"/>
                </a:solidFill>
                <a:latin typeface="Arial Narrow" panose="020B0606020202030204" pitchFamily="34" charset="0"/>
              </a:rPr>
              <a:t>eInfrastructures</a:t>
            </a:r>
            <a:r>
              <a:rPr lang="en-US" sz="1600" dirty="0">
                <a:solidFill>
                  <a:schemeClr val="bg2"/>
                </a:solidFill>
                <a:latin typeface="Arial Narrow" panose="020B0606020202030204" pitchFamily="34" charset="0"/>
              </a:rPr>
              <a:t> and international collaborations GRNET is actively part of:</a:t>
            </a:r>
          </a:p>
          <a:p>
            <a:pPr>
              <a:buClr>
                <a:srgbClr val="F68304"/>
              </a:buClr>
            </a:pPr>
            <a:endParaRPr lang="en-US" sz="1600" dirty="0">
              <a:solidFill>
                <a:schemeClr val="bg2"/>
              </a:solidFill>
              <a:latin typeface="Arial Narrow" panose="020B0606020202030204" pitchFamily="34" charset="0"/>
            </a:endParaRPr>
          </a:p>
          <a:p>
            <a:pPr marL="285750" indent="-285750">
              <a:buClr>
                <a:srgbClr val="F68304"/>
              </a:buClr>
              <a:buFont typeface="Wingdings" panose="05000000000000000000" pitchFamily="2" charset="2"/>
              <a:buChar char="§"/>
            </a:pPr>
            <a:r>
              <a:rPr lang="en-US" sz="1600" b="1" dirty="0">
                <a:solidFill>
                  <a:schemeClr val="bg2"/>
                </a:solidFill>
                <a:latin typeface="Arial Narrow" panose="020B0606020202030204" pitchFamily="34" charset="0"/>
              </a:rPr>
              <a:t>GÉANT</a:t>
            </a:r>
            <a:r>
              <a:rPr lang="en-US" sz="1600" dirty="0">
                <a:solidFill>
                  <a:schemeClr val="bg2"/>
                </a:solidFill>
                <a:latin typeface="Arial Narrow" panose="020B0606020202030204" pitchFamily="34" charset="0"/>
              </a:rPr>
              <a:t>: European collaboration on e-infrastructures and services for Research and Education</a:t>
            </a:r>
          </a:p>
          <a:p>
            <a:pPr marL="285750" indent="-285750">
              <a:buClr>
                <a:srgbClr val="F68304"/>
              </a:buClr>
              <a:buFont typeface="Wingdings" panose="05000000000000000000" pitchFamily="2" charset="2"/>
              <a:buChar char="§"/>
            </a:pPr>
            <a:r>
              <a:rPr lang="en-US" sz="1600" b="1" dirty="0">
                <a:solidFill>
                  <a:schemeClr val="bg2"/>
                </a:solidFill>
                <a:latin typeface="Arial Narrow" panose="020B0606020202030204" pitchFamily="34" charset="0"/>
              </a:rPr>
              <a:t>PRACE</a:t>
            </a:r>
            <a:r>
              <a:rPr lang="en-US" sz="1600" dirty="0">
                <a:solidFill>
                  <a:schemeClr val="bg2"/>
                </a:solidFill>
                <a:latin typeface="Arial Narrow" panose="020B0606020202030204" pitchFamily="34" charset="0"/>
              </a:rPr>
              <a:t>: Partnership for Advanced Computing in Europe</a:t>
            </a:r>
          </a:p>
          <a:p>
            <a:pPr marL="285750" indent="-285750">
              <a:buClr>
                <a:srgbClr val="F68304"/>
              </a:buClr>
              <a:buFont typeface="Wingdings" panose="05000000000000000000" pitchFamily="2" charset="2"/>
              <a:buChar char="§"/>
            </a:pPr>
            <a:r>
              <a:rPr lang="en-US" sz="1600" b="1" dirty="0">
                <a:solidFill>
                  <a:schemeClr val="bg2"/>
                </a:solidFill>
                <a:latin typeface="Arial Narrow" panose="020B0606020202030204" pitchFamily="34" charset="0"/>
              </a:rPr>
              <a:t>ARIADNE Foundation</a:t>
            </a:r>
            <a:r>
              <a:rPr lang="en-US" sz="1600" dirty="0">
                <a:solidFill>
                  <a:schemeClr val="bg2"/>
                </a:solidFill>
                <a:latin typeface="Arial Narrow" panose="020B0606020202030204" pitchFamily="34" charset="0"/>
              </a:rPr>
              <a:t>: Integrating existing archeological data infrastructure across Europe to explore research methodologies</a:t>
            </a:r>
          </a:p>
          <a:p>
            <a:pPr marL="285750" indent="-285750">
              <a:buClr>
                <a:srgbClr val="F68304"/>
              </a:buClr>
              <a:buFont typeface="Wingdings" panose="05000000000000000000" pitchFamily="2" charset="2"/>
              <a:buChar char="§"/>
            </a:pPr>
            <a:r>
              <a:rPr lang="en-US" sz="1600" b="1" dirty="0">
                <a:solidFill>
                  <a:schemeClr val="bg2"/>
                </a:solidFill>
                <a:latin typeface="Arial Narrow" panose="020B0606020202030204" pitchFamily="34" charset="0"/>
              </a:rPr>
              <a:t>COPERNICUS Data Hubs</a:t>
            </a:r>
            <a:r>
              <a:rPr lang="en-US" sz="1600" dirty="0">
                <a:solidFill>
                  <a:schemeClr val="bg2"/>
                </a:solidFill>
                <a:latin typeface="Arial Narrow" panose="020B0606020202030204" pitchFamily="34" charset="0"/>
              </a:rPr>
              <a:t>: Collects, stores and provides access to data from the Sentinel satellites of the Copernicus Earth Observation program</a:t>
            </a:r>
          </a:p>
          <a:p>
            <a:pPr marL="285750" indent="-285750">
              <a:buClr>
                <a:srgbClr val="F68304"/>
              </a:buClr>
              <a:buFont typeface="Wingdings" panose="05000000000000000000" pitchFamily="2" charset="2"/>
              <a:buChar char="§"/>
            </a:pPr>
            <a:r>
              <a:rPr lang="en-US" sz="1600" b="1" dirty="0">
                <a:solidFill>
                  <a:schemeClr val="bg2"/>
                </a:solidFill>
                <a:latin typeface="Arial Narrow" panose="020B0606020202030204" pitchFamily="34" charset="0"/>
              </a:rPr>
              <a:t>EGI.eu</a:t>
            </a:r>
            <a:r>
              <a:rPr lang="en-US" sz="1600" dirty="0">
                <a:solidFill>
                  <a:schemeClr val="bg2"/>
                </a:solidFill>
                <a:latin typeface="Arial Narrow" panose="020B0606020202030204" pitchFamily="34" charset="0"/>
              </a:rPr>
              <a:t>: Federated e-Infrastructure set up for the provision of advanced computing services for Research and Innovation</a:t>
            </a:r>
          </a:p>
          <a:p>
            <a:pPr marL="285750" indent="-285750">
              <a:buClr>
                <a:srgbClr val="F68304"/>
              </a:buClr>
              <a:buFont typeface="Wingdings" panose="05000000000000000000" pitchFamily="2" charset="2"/>
              <a:buChar char="§"/>
            </a:pPr>
            <a:r>
              <a:rPr lang="en-US" sz="1600" b="1" dirty="0">
                <a:solidFill>
                  <a:schemeClr val="bg2"/>
                </a:solidFill>
                <a:latin typeface="Arial Narrow" panose="020B0606020202030204" pitchFamily="34" charset="0"/>
              </a:rPr>
              <a:t>EUDAT CDI</a:t>
            </a:r>
            <a:r>
              <a:rPr lang="en-US" sz="1600" dirty="0">
                <a:solidFill>
                  <a:schemeClr val="bg2"/>
                </a:solidFill>
                <a:latin typeface="Arial Narrow" panose="020B0606020202030204" pitchFamily="34" charset="0"/>
              </a:rPr>
              <a:t>: Collaborative Data Infrastructure</a:t>
            </a:r>
          </a:p>
          <a:p>
            <a:pPr marL="285750" indent="-285750">
              <a:buClr>
                <a:srgbClr val="F68304"/>
              </a:buClr>
              <a:buFont typeface="Wingdings" panose="05000000000000000000" pitchFamily="2" charset="2"/>
              <a:buChar char="§"/>
            </a:pPr>
            <a:r>
              <a:rPr lang="en-US" sz="1600" b="1" dirty="0">
                <a:solidFill>
                  <a:schemeClr val="bg2"/>
                </a:solidFill>
                <a:latin typeface="Arial Narrow" panose="020B0606020202030204" pitchFamily="34" charset="0"/>
              </a:rPr>
              <a:t>ETP4HPC</a:t>
            </a:r>
            <a:r>
              <a:rPr lang="en-US" sz="1600" dirty="0">
                <a:solidFill>
                  <a:schemeClr val="bg2"/>
                </a:solidFill>
                <a:latin typeface="Arial Narrow" panose="020B0606020202030204" pitchFamily="34" charset="0"/>
              </a:rPr>
              <a:t>: European Technology Platform for High Performance Computing</a:t>
            </a:r>
          </a:p>
          <a:p>
            <a:pPr marL="285750" indent="-285750">
              <a:buClr>
                <a:srgbClr val="F68304"/>
              </a:buClr>
              <a:buFont typeface="Wingdings" panose="05000000000000000000" pitchFamily="2" charset="2"/>
              <a:buChar char="§"/>
            </a:pPr>
            <a:r>
              <a:rPr lang="en-US" sz="1600" b="1" dirty="0">
                <a:solidFill>
                  <a:schemeClr val="bg2"/>
                </a:solidFill>
                <a:latin typeface="Arial Narrow" panose="020B0606020202030204" pitchFamily="34" charset="0"/>
              </a:rPr>
              <a:t>EPIC</a:t>
            </a:r>
            <a:r>
              <a:rPr lang="en-US" sz="1600" dirty="0">
                <a:solidFill>
                  <a:schemeClr val="bg2"/>
                </a:solidFill>
                <a:latin typeface="Arial Narrow" panose="020B0606020202030204" pitchFamily="34" charset="0"/>
              </a:rPr>
              <a:t>: European Persistent Identifiers Service</a:t>
            </a:r>
          </a:p>
          <a:p>
            <a:pPr marL="285750" indent="-285750">
              <a:buClr>
                <a:srgbClr val="F68304"/>
              </a:buClr>
              <a:buFont typeface="Wingdings" panose="05000000000000000000" pitchFamily="2" charset="2"/>
              <a:buChar char="§"/>
            </a:pPr>
            <a:r>
              <a:rPr lang="en-US" sz="1600" b="1" dirty="0">
                <a:solidFill>
                  <a:schemeClr val="bg2"/>
                </a:solidFill>
                <a:latin typeface="Arial Narrow" panose="020B0606020202030204" pitchFamily="34" charset="0"/>
              </a:rPr>
              <a:t>EURO-IX</a:t>
            </a:r>
            <a:r>
              <a:rPr lang="en-US" sz="1600" dirty="0">
                <a:solidFill>
                  <a:schemeClr val="bg2"/>
                </a:solidFill>
                <a:latin typeface="Arial Narrow" panose="020B0606020202030204" pitchFamily="34" charset="0"/>
              </a:rPr>
              <a:t>: The European Internet Exchange Association for strengthen and improve the Internet Exchange Point (IXP) community</a:t>
            </a:r>
          </a:p>
        </p:txBody>
      </p:sp>
      <p:sp>
        <p:nvSpPr>
          <p:cNvPr id="6" name="Rectangle 2"/>
          <p:cNvSpPr>
            <a:spLocks noGrp="1" noChangeArrowheads="1"/>
          </p:cNvSpPr>
          <p:nvPr>
            <p:ph type="title"/>
          </p:nvPr>
        </p:nvSpPr>
        <p:spPr>
          <a:xfrm>
            <a:off x="323528" y="116632"/>
            <a:ext cx="8229600" cy="1143000"/>
          </a:xfrm>
        </p:spPr>
        <p:txBody>
          <a:bodyPr>
            <a:normAutofit/>
          </a:bodyPr>
          <a:lstStyle/>
          <a:p>
            <a:pPr>
              <a:defRPr/>
            </a:pPr>
            <a:r>
              <a:rPr lang="en-US" sz="2400" dirty="0">
                <a:solidFill>
                  <a:schemeClr val="tx2"/>
                </a:solidFill>
              </a:rPr>
              <a:t>Highlights:</a:t>
            </a:r>
            <a:br>
              <a:rPr lang="en-US" sz="2400" dirty="0">
                <a:solidFill>
                  <a:schemeClr val="tx2"/>
                </a:solidFill>
              </a:rPr>
            </a:br>
            <a:r>
              <a:rPr lang="en-US" sz="2400" dirty="0" err="1">
                <a:solidFill>
                  <a:schemeClr val="tx2"/>
                </a:solidFill>
                <a:latin typeface="Arial Narrow" panose="020B0606020202030204" pitchFamily="34" charset="0"/>
              </a:rPr>
              <a:t>eInfrastructures</a:t>
            </a:r>
            <a:r>
              <a:rPr lang="en-US" sz="2400" dirty="0">
                <a:solidFill>
                  <a:schemeClr val="tx2"/>
                </a:solidFill>
                <a:latin typeface="Arial Narrow" panose="020B0606020202030204" pitchFamily="34" charset="0"/>
              </a:rPr>
              <a:t> and International collaborations</a:t>
            </a:r>
            <a:endParaRPr lang="el-GR" sz="2400" dirty="0">
              <a:solidFill>
                <a:schemeClr val="tx2"/>
              </a:solidFill>
            </a:endParaRPr>
          </a:p>
        </p:txBody>
      </p:sp>
    </p:spTree>
    <p:extLst>
      <p:ext uri="{BB962C8B-B14F-4D97-AF65-F5344CB8AC3E}">
        <p14:creationId xmlns:p14="http://schemas.microsoft.com/office/powerpoint/2010/main" val="12541256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627784" y="5212016"/>
            <a:ext cx="6048672" cy="1259919"/>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a:solidFill>
                  <a:schemeClr val="bg1"/>
                </a:solidFill>
                <a:latin typeface="Arial Narrow" panose="020B0606020202030204" pitchFamily="34" charset="0"/>
              </a:rPr>
              <a:t>Digital Certificates</a:t>
            </a:r>
            <a:endParaRPr lang="el-GR" sz="2400" b="1" dirty="0">
              <a:solidFill>
                <a:schemeClr val="bg1"/>
              </a:solidFill>
              <a:latin typeface="Arial Narrow" panose="020B0606020202030204" pitchFamily="34" charset="0"/>
            </a:endParaRPr>
          </a:p>
          <a:p>
            <a:endParaRPr lang="el-GR" sz="1600" b="1" dirty="0">
              <a:solidFill>
                <a:schemeClr val="bg1"/>
              </a:solidFill>
              <a:latin typeface="Arial Narrow" panose="020B0606020202030204" pitchFamily="34" charset="0"/>
            </a:endParaRPr>
          </a:p>
          <a:p>
            <a:r>
              <a:rPr lang="en-US" sz="1400" i="1" dirty="0">
                <a:solidFill>
                  <a:schemeClr val="bg1"/>
                </a:solidFill>
                <a:latin typeface="Arial Narrow" panose="020B0606020202030204" pitchFamily="34" charset="0"/>
              </a:rPr>
              <a:t>Extra security and authentication of people, sites and data transfers</a:t>
            </a:r>
            <a:endParaRPr lang="el-GR" sz="1400" i="1" dirty="0">
              <a:solidFill>
                <a:schemeClr val="bg1"/>
              </a:solidFill>
              <a:latin typeface="Arial Narrow" panose="020B0606020202030204" pitchFamily="34" charset="0"/>
            </a:endParaRPr>
          </a:p>
          <a:p>
            <a:endParaRPr lang="en-US" sz="1400" dirty="0">
              <a:solidFill>
                <a:schemeClr val="bg1"/>
              </a:solidFill>
              <a:latin typeface="Arial Narrow" panose="020B0606020202030204" pitchFamily="34" charset="0"/>
            </a:endParaRPr>
          </a:p>
        </p:txBody>
      </p:sp>
      <p:sp>
        <p:nvSpPr>
          <p:cNvPr id="17" name="TextBox 16"/>
          <p:cNvSpPr txBox="1"/>
          <p:nvPr/>
        </p:nvSpPr>
        <p:spPr>
          <a:xfrm>
            <a:off x="2627783" y="3524165"/>
            <a:ext cx="6048673" cy="1225868"/>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a:solidFill>
                  <a:schemeClr val="bg1"/>
                </a:solidFill>
                <a:latin typeface="Arial Narrow" panose="020B0606020202030204" pitchFamily="34" charset="0"/>
              </a:rPr>
              <a:t>DELOS</a:t>
            </a:r>
            <a:r>
              <a:rPr lang="el-GR" sz="2400" b="1" dirty="0">
                <a:solidFill>
                  <a:schemeClr val="bg1"/>
                </a:solidFill>
                <a:latin typeface="Arial Narrow" panose="020B0606020202030204" pitchFamily="34" charset="0"/>
              </a:rPr>
              <a:t> – ΑΑΙ</a:t>
            </a:r>
          </a:p>
          <a:p>
            <a:r>
              <a:rPr lang="en-US" sz="1400" i="1" dirty="0">
                <a:solidFill>
                  <a:schemeClr val="bg1"/>
                </a:solidFill>
                <a:latin typeface="Arial Narrow" panose="020B0606020202030204" pitchFamily="34" charset="0"/>
              </a:rPr>
              <a:t>GRNET “Delos” Authentication and Authorization  Infrastructure enables cross-institutional services by providing federated authentication and authorization among participating organizations. </a:t>
            </a:r>
          </a:p>
        </p:txBody>
      </p:sp>
      <p:sp>
        <p:nvSpPr>
          <p:cNvPr id="14" name="TextBox 13"/>
          <p:cNvSpPr txBox="1"/>
          <p:nvPr/>
        </p:nvSpPr>
        <p:spPr>
          <a:xfrm>
            <a:off x="2627783" y="1197143"/>
            <a:ext cx="6048671" cy="1940957"/>
          </a:xfrm>
          <a:prstGeom prst="roundRect">
            <a:avLst/>
          </a:prstGeom>
          <a:solidFill>
            <a:schemeClr val="accent1">
              <a:lumMod val="75000"/>
              <a:alpha val="78000"/>
            </a:schemeClr>
          </a:solidFill>
          <a:ln>
            <a:solidFill>
              <a:schemeClr val="tx2">
                <a:lumMod val="60000"/>
                <a:lumOff val="40000"/>
              </a:schemeClr>
            </a:solidFill>
          </a:ln>
        </p:spPr>
        <p:txBody>
          <a:bodyPr wrap="square" rtlCol="0">
            <a:spAutoFit/>
          </a:bodyPr>
          <a:lstStyle/>
          <a:p>
            <a:r>
              <a:rPr lang="en-US" sz="2400" b="1" dirty="0">
                <a:solidFill>
                  <a:schemeClr val="bg1"/>
                </a:solidFill>
                <a:latin typeface="Arial Narrow" panose="020B0606020202030204" pitchFamily="34" charset="0"/>
              </a:rPr>
              <a:t>Security Services</a:t>
            </a:r>
            <a:endParaRPr lang="el-GR" sz="1400" b="1" dirty="0">
              <a:solidFill>
                <a:schemeClr val="bg1"/>
              </a:solidFill>
              <a:latin typeface="Arial Narrow" panose="020B0606020202030204" pitchFamily="34" charset="0"/>
            </a:endParaRPr>
          </a:p>
          <a:p>
            <a:r>
              <a:rPr lang="el-GR" sz="1400" b="1" dirty="0" err="1">
                <a:solidFill>
                  <a:schemeClr val="bg1"/>
                </a:solidFill>
                <a:latin typeface="Arial Narrow" panose="020B0606020202030204" pitchFamily="34" charset="0"/>
              </a:rPr>
              <a:t>Firewall</a:t>
            </a:r>
            <a:r>
              <a:rPr lang="el-GR" sz="1400" b="1" dirty="0">
                <a:solidFill>
                  <a:schemeClr val="bg1"/>
                </a:solidFill>
                <a:latin typeface="Arial Narrow" panose="020B0606020202030204" pitchFamily="34" charset="0"/>
              </a:rPr>
              <a:t> on </a:t>
            </a:r>
            <a:r>
              <a:rPr lang="el-GR" sz="1400" b="1" dirty="0" err="1">
                <a:solidFill>
                  <a:schemeClr val="bg1"/>
                </a:solidFill>
                <a:latin typeface="Arial Narrow" panose="020B0606020202030204" pitchFamily="34" charset="0"/>
              </a:rPr>
              <a:t>Demand</a:t>
            </a:r>
            <a:r>
              <a:rPr lang="el-GR" sz="1400" b="1" dirty="0">
                <a:solidFill>
                  <a:schemeClr val="bg1"/>
                </a:solidFill>
                <a:latin typeface="Arial Narrow" panose="020B0606020202030204" pitchFamily="34" charset="0"/>
              </a:rPr>
              <a:t> (</a:t>
            </a:r>
            <a:r>
              <a:rPr lang="el-GR" sz="1400" b="1" dirty="0" err="1">
                <a:solidFill>
                  <a:schemeClr val="bg1"/>
                </a:solidFill>
                <a:latin typeface="Arial Narrow" panose="020B0606020202030204" pitchFamily="34" charset="0"/>
              </a:rPr>
              <a:t>FoD</a:t>
            </a:r>
            <a:r>
              <a:rPr lang="el-GR" sz="1400" b="1" dirty="0">
                <a:solidFill>
                  <a:schemeClr val="bg1"/>
                </a:solidFill>
                <a:latin typeface="Arial Narrow" panose="020B0606020202030204" pitchFamily="34" charset="0"/>
              </a:rPr>
              <a:t>)</a:t>
            </a:r>
            <a:r>
              <a:rPr lang="en-US" sz="1400" b="1" dirty="0">
                <a:solidFill>
                  <a:schemeClr val="bg1"/>
                </a:solidFill>
                <a:latin typeface="Arial Narrow" panose="020B0606020202030204" pitchFamily="34" charset="0"/>
              </a:rPr>
              <a:t>  </a:t>
            </a:r>
          </a:p>
          <a:p>
            <a:r>
              <a:rPr lang="en-US" sz="1400" i="1" dirty="0">
                <a:solidFill>
                  <a:schemeClr val="bg1"/>
                </a:solidFill>
                <a:latin typeface="Arial Narrow" panose="020B0606020202030204" pitchFamily="34" charset="0"/>
              </a:rPr>
              <a:t>The service enables users to mitigate active attacks aimed at their network equipment</a:t>
            </a:r>
          </a:p>
          <a:p>
            <a:endParaRPr lang="en-US" sz="1400" b="1" dirty="0">
              <a:solidFill>
                <a:schemeClr val="bg1"/>
              </a:solidFill>
              <a:latin typeface="Arial Narrow" panose="020B0606020202030204" pitchFamily="34" charset="0"/>
            </a:endParaRPr>
          </a:p>
          <a:p>
            <a:r>
              <a:rPr lang="en-US" sz="1400" b="1" dirty="0">
                <a:solidFill>
                  <a:schemeClr val="bg1"/>
                </a:solidFill>
                <a:latin typeface="Arial Narrow" panose="020B0606020202030204" pitchFamily="34" charset="0"/>
              </a:rPr>
              <a:t>Computer Emergency Response Team (</a:t>
            </a:r>
            <a:r>
              <a:rPr lang="el-GR" sz="1400" b="1" dirty="0">
                <a:solidFill>
                  <a:schemeClr val="bg1"/>
                </a:solidFill>
                <a:latin typeface="Arial Narrow" panose="020B0606020202030204" pitchFamily="34" charset="0"/>
              </a:rPr>
              <a:t>CERT</a:t>
            </a:r>
            <a:r>
              <a:rPr lang="en-US" sz="1400" b="1" dirty="0">
                <a:solidFill>
                  <a:schemeClr val="bg1"/>
                </a:solidFill>
                <a:latin typeface="Arial Narrow" panose="020B0606020202030204" pitchFamily="34" charset="0"/>
              </a:rPr>
              <a:t>)</a:t>
            </a:r>
            <a:endParaRPr lang="el-GR" sz="1400" b="1" dirty="0">
              <a:solidFill>
                <a:schemeClr val="bg1"/>
              </a:solidFill>
              <a:latin typeface="Arial Narrow" panose="020B0606020202030204" pitchFamily="34" charset="0"/>
            </a:endParaRPr>
          </a:p>
          <a:p>
            <a:r>
              <a:rPr lang="en-US" sz="1400" i="1" dirty="0">
                <a:solidFill>
                  <a:schemeClr val="bg1"/>
                </a:solidFill>
                <a:latin typeface="Arial Narrow" panose="020B0606020202030204" pitchFamily="34" charset="0"/>
              </a:rPr>
              <a:t>GRNET provides incident response and security services, process, correlate and notify end users</a:t>
            </a:r>
            <a:endParaRPr lang="el-GR" sz="1400" i="1" dirty="0">
              <a:solidFill>
                <a:schemeClr val="bg1"/>
              </a:solidFill>
              <a:latin typeface="Arial Narrow" panose="020B0606020202030204" pitchFamily="34" charset="0"/>
            </a:endParaRPr>
          </a:p>
        </p:txBody>
      </p:sp>
      <p:pic>
        <p:nvPicPr>
          <p:cNvPr id="3" name="Picture 2"/>
          <p:cNvPicPr>
            <a:picLocks noChangeAspect="1"/>
          </p:cNvPicPr>
          <p:nvPr/>
        </p:nvPicPr>
        <p:blipFill>
          <a:blip r:embed="rId2"/>
          <a:stretch>
            <a:fillRect/>
          </a:stretch>
        </p:blipFill>
        <p:spPr>
          <a:xfrm>
            <a:off x="251519" y="3486539"/>
            <a:ext cx="2215167" cy="1262827"/>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3"/>
          <a:stretch>
            <a:fillRect/>
          </a:stretch>
        </p:blipFill>
        <p:spPr>
          <a:xfrm>
            <a:off x="154867" y="908720"/>
            <a:ext cx="2406430" cy="135965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4"/>
          <a:stretch>
            <a:fillRect/>
          </a:stretch>
        </p:blipFill>
        <p:spPr>
          <a:xfrm>
            <a:off x="154867" y="1973842"/>
            <a:ext cx="2423656" cy="1474404"/>
          </a:xfrm>
          <a:prstGeom prst="rect">
            <a:avLst/>
          </a:prstGeom>
          <a:effectLst>
            <a:outerShdw blurRad="63500" sx="102000" sy="102000" algn="ctr" rotWithShape="0">
              <a:prstClr val="black">
                <a:alpha val="40000"/>
              </a:prstClr>
            </a:outerShdw>
          </a:effectLst>
        </p:spPr>
      </p:pic>
      <p:pic>
        <p:nvPicPr>
          <p:cNvPr id="19" name="Picture 18"/>
          <p:cNvPicPr>
            <a:picLocks noChangeAspect="1"/>
          </p:cNvPicPr>
          <p:nvPr/>
        </p:nvPicPr>
        <p:blipFill>
          <a:blip r:embed="rId5"/>
          <a:stretch>
            <a:fillRect/>
          </a:stretch>
        </p:blipFill>
        <p:spPr>
          <a:xfrm>
            <a:off x="154867" y="4825952"/>
            <a:ext cx="2788324" cy="2032048"/>
          </a:xfrm>
          <a:prstGeom prst="rect">
            <a:avLst/>
          </a:prstGeom>
        </p:spPr>
      </p:pic>
      <p:sp>
        <p:nvSpPr>
          <p:cNvPr id="20" name="Title 6"/>
          <p:cNvSpPr>
            <a:spLocks noGrp="1"/>
          </p:cNvSpPr>
          <p:nvPr>
            <p:ph type="title"/>
          </p:nvPr>
        </p:nvSpPr>
        <p:spPr>
          <a:xfrm>
            <a:off x="457200" y="103981"/>
            <a:ext cx="8229600" cy="1143000"/>
          </a:xfrm>
        </p:spPr>
        <p:txBody>
          <a:bodyPr/>
          <a:lstStyle/>
          <a:p>
            <a:r>
              <a:rPr lang="en-US" dirty="0" err="1"/>
              <a:t>eInfrastructures</a:t>
            </a:r>
            <a:r>
              <a:rPr lang="en-US" dirty="0"/>
              <a:t> &amp; Services</a:t>
            </a:r>
            <a:endParaRPr lang="el-GR" dirty="0"/>
          </a:p>
        </p:txBody>
      </p:sp>
    </p:spTree>
    <p:extLst>
      <p:ext uri="{BB962C8B-B14F-4D97-AF65-F5344CB8AC3E}">
        <p14:creationId xmlns:p14="http://schemas.microsoft.com/office/powerpoint/2010/main" val="35726050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1000"/>
                                        <p:tgtEl>
                                          <p:spTgt spid="17"/>
                                        </p:tgtEl>
                                      </p:cBhvr>
                                    </p:animEffect>
                                  </p:childTnLst>
                                </p:cTn>
                              </p:par>
                            </p:childTnLst>
                          </p:cTn>
                        </p:par>
                        <p:par>
                          <p:cTn id="15" fill="hold">
                            <p:stCondLst>
                              <p:cond delay="2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4" grpId="0" animBg="1"/>
    </p:bldLst>
  </p:timing>
</p:sld>
</file>

<file path=ppt/theme/theme1.xml><?xml version="1.0" encoding="utf-8"?>
<a:theme xmlns:a="http://schemas.openxmlformats.org/drawingml/2006/main" name="Σελίσα Περιεχομένων Παρουσίασης">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16183</TotalTime>
  <Words>3205</Words>
  <Application>Microsoft Macintosh PowerPoint</Application>
  <PresentationFormat>On-screen Show (4:3)</PresentationFormat>
  <Paragraphs>289</Paragraphs>
  <Slides>29</Slides>
  <Notes>1</Notes>
  <HiddenSlides>14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Narrow</vt:lpstr>
      <vt:lpstr>Calibri</vt:lpstr>
      <vt:lpstr>Wingdings</vt:lpstr>
      <vt:lpstr>Σελίσα Περιεχομένων Παρουσίασης</vt:lpstr>
      <vt:lpstr>PowerPoint Presentation</vt:lpstr>
      <vt:lpstr>PowerPoint Presentation</vt:lpstr>
      <vt:lpstr>Communities and Users @ sectors: Education, Research, Health, Culture</vt:lpstr>
      <vt:lpstr>GRNET in numbers</vt:lpstr>
      <vt:lpstr>PowerPoint Presentation</vt:lpstr>
      <vt:lpstr>Highlights: eInfrastructures &amp; Services</vt:lpstr>
      <vt:lpstr>GRNET: Advanced computational  and storage services  for the research and higher education community</vt:lpstr>
      <vt:lpstr>Highlights: eInfrastructures and International collaborations</vt:lpstr>
      <vt:lpstr>eInfrastructures &amp; Services</vt:lpstr>
      <vt:lpstr>PowerPoint Presentation</vt:lpstr>
      <vt:lpstr>GRNET Handle</vt:lpstr>
      <vt:lpstr>Current Status </vt:lpstr>
      <vt:lpstr>Regions Served by GRNET Handle Service </vt:lpstr>
      <vt:lpstr>If You built it they will come (#not)</vt:lpstr>
      <vt:lpstr>PowerPoint Presentation</vt:lpstr>
      <vt:lpstr>PowerPoint Presentation</vt:lpstr>
      <vt:lpstr>PowerPoint Presentation</vt:lpstr>
      <vt:lpstr>PowerPoint Presentation</vt:lpstr>
      <vt:lpstr>PowerPoint Presentation</vt:lpstr>
      <vt:lpstr>eInfrastructures &amp; Services</vt:lpstr>
      <vt:lpstr>eInfrastructures &amp; Services</vt:lpstr>
      <vt:lpstr>eInfrastructures &amp; Services</vt:lpstr>
      <vt:lpstr>Current: National, EU, International Projects </vt:lpstr>
      <vt:lpstr>Current: National, EU, International Projects </vt:lpstr>
      <vt:lpstr>Current: National, EU, International Projects </vt:lpstr>
      <vt:lpstr>PowerPoint Presentation</vt:lpstr>
      <vt:lpstr>PowerPoint Presentation</vt:lpstr>
      <vt:lpstr>PowerPoint Presentation</vt:lpstr>
      <vt:lpstr>PowerPoint Presentation</vt:lpstr>
    </vt:vector>
  </TitlesOfParts>
  <Company>GRNET 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Artemis Psarianou</dc:creator>
  <cp:lastModifiedBy>Kostas Koumantaros</cp:lastModifiedBy>
  <cp:revision>669</cp:revision>
  <cp:lastPrinted>2015-12-02T17:26:39Z</cp:lastPrinted>
  <dcterms:created xsi:type="dcterms:W3CDTF">2008-02-13T11:14:36Z</dcterms:created>
  <dcterms:modified xsi:type="dcterms:W3CDTF">2019-11-05T09:04:01Z</dcterms:modified>
</cp:coreProperties>
</file>